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handoutMasterIdLst>
    <p:handoutMasterId r:id="rId25"/>
  </p:handoutMasterIdLst>
  <p:sldIdLst>
    <p:sldId id="256" r:id="rId2"/>
    <p:sldId id="277" r:id="rId3"/>
    <p:sldId id="289" r:id="rId4"/>
    <p:sldId id="279" r:id="rId5"/>
    <p:sldId id="281" r:id="rId6"/>
    <p:sldId id="282" r:id="rId7"/>
    <p:sldId id="257" r:id="rId8"/>
    <p:sldId id="290" r:id="rId9"/>
    <p:sldId id="319" r:id="rId10"/>
    <p:sldId id="258" r:id="rId11"/>
    <p:sldId id="266" r:id="rId12"/>
    <p:sldId id="270" r:id="rId13"/>
    <p:sldId id="271" r:id="rId14"/>
    <p:sldId id="274" r:id="rId15"/>
    <p:sldId id="322" r:id="rId16"/>
    <p:sldId id="323" r:id="rId17"/>
    <p:sldId id="284" r:id="rId18"/>
    <p:sldId id="318" r:id="rId19"/>
    <p:sldId id="275" r:id="rId20"/>
    <p:sldId id="304" r:id="rId21"/>
    <p:sldId id="288" r:id="rId22"/>
    <p:sldId id="320" r:id="rId23"/>
  </p:sldIdLst>
  <p:sldSz cx="9144000" cy="5143500" type="screen16x9"/>
  <p:notesSz cx="7315200" cy="96012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384">
          <p15:clr>
            <a:srgbClr val="A4A3A4"/>
          </p15:clr>
        </p15:guide>
        <p15:guide id="3" pos="5376">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ikes, William" initials="RW" lastIdx="12" clrIdx="0"/>
  <p:cmAuthor id="1" name="Collins, Kevin" initials="KC" lastIdx="1" clrIdx="1"/>
  <p:cmAuthor id="2" name="Kevin J. Collins" initials="KJC"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B0C5"/>
    <a:srgbClr val="9C5556"/>
    <a:srgbClr val="DD9D56"/>
    <a:srgbClr val="F5EDD7"/>
    <a:srgbClr val="040404"/>
    <a:srgbClr val="0B26EF"/>
    <a:srgbClr val="3A0E88"/>
    <a:srgbClr val="F0B010"/>
    <a:srgbClr val="E6B68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1CBFA-1AED-4358-B36B-2DE87982571C}" v="15" dt="2021-08-31T22:24:40.3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71680" autoAdjust="0"/>
  </p:normalViewPr>
  <p:slideViewPr>
    <p:cSldViewPr>
      <p:cViewPr varScale="1">
        <p:scale>
          <a:sx n="103" d="100"/>
          <a:sy n="103" d="100"/>
        </p:scale>
        <p:origin x="1374" y="96"/>
      </p:cViewPr>
      <p:guideLst>
        <p:guide orient="horz" pos="1620"/>
        <p:guide pos="384"/>
        <p:guide pos="537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54" d="100"/>
          <a:sy n="54" d="100"/>
        </p:scale>
        <p:origin x="289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Sheet1!$A$2:$A$6</c:f>
              <c:numCache>
                <c:formatCode>General</c:formatCode>
                <c:ptCount val="5"/>
                <c:pt idx="0">
                  <c:v>2016</c:v>
                </c:pt>
                <c:pt idx="1">
                  <c:v>2017</c:v>
                </c:pt>
                <c:pt idx="2">
                  <c:v>2018</c:v>
                </c:pt>
                <c:pt idx="3">
                  <c:v>2019</c:v>
                </c:pt>
                <c:pt idx="4">
                  <c:v>2020</c:v>
                </c:pt>
              </c:numCache>
            </c:numRef>
          </c:cat>
          <c:val>
            <c:numRef>
              <c:f>Sheet1!$B$2:$B$6</c:f>
              <c:numCache>
                <c:formatCode>#,##0</c:formatCode>
                <c:ptCount val="5"/>
                <c:pt idx="0" formatCode="General">
                  <c:v>4939</c:v>
                </c:pt>
                <c:pt idx="1">
                  <c:v>6852</c:v>
                </c:pt>
                <c:pt idx="2">
                  <c:v>12410</c:v>
                </c:pt>
                <c:pt idx="3">
                  <c:v>16756</c:v>
                </c:pt>
                <c:pt idx="4">
                  <c:v>17143</c:v>
                </c:pt>
              </c:numCache>
            </c:numRef>
          </c:val>
          <c:extLst>
            <c:ext xmlns:c16="http://schemas.microsoft.com/office/drawing/2014/chart" uri="{C3380CC4-5D6E-409C-BE32-E72D297353CC}">
              <c16:uniqueId val="{00000000-51E4-44FF-9F0E-7CEA7873A3DA}"/>
            </c:ext>
          </c:extLst>
        </c:ser>
        <c:dLbls>
          <c:showLegendKey val="0"/>
          <c:showVal val="0"/>
          <c:showCatName val="0"/>
          <c:showSerName val="0"/>
          <c:showPercent val="0"/>
          <c:showBubbleSize val="0"/>
        </c:dLbls>
        <c:gapWidth val="219"/>
        <c:overlap val="-27"/>
        <c:axId val="312795616"/>
        <c:axId val="312796448"/>
      </c:barChart>
      <c:catAx>
        <c:axId val="31279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796448"/>
        <c:crosses val="autoZero"/>
        <c:auto val="1"/>
        <c:lblAlgn val="ctr"/>
        <c:lblOffset val="100"/>
        <c:noMultiLvlLbl val="0"/>
      </c:catAx>
      <c:valAx>
        <c:axId val="312796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12795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091897-AF30-43EE-8533-1F25DBA2DC34}" type="doc">
      <dgm:prSet loTypeId="urn:microsoft.com/office/officeart/2008/layout/AlternatingPictureBlocks" loCatId="picture" qsTypeId="urn:microsoft.com/office/officeart/2005/8/quickstyle/simple1" qsCatId="simple" csTypeId="urn:microsoft.com/office/officeart/2005/8/colors/accent1_2" csCatId="accent1" phldr="1"/>
      <dgm:spPr/>
    </dgm:pt>
    <dgm:pt modelId="{831F67DB-B789-4241-ABE9-B89A4A18DCF9}">
      <dgm:prSet phldrT="[Text]" custT="1"/>
      <dgm:spPr>
        <a:solidFill>
          <a:srgbClr val="E6B682"/>
        </a:solidFill>
        <a:ln>
          <a:solidFill>
            <a:srgbClr val="9C5556"/>
          </a:solidFill>
        </a:ln>
      </dgm:spPr>
      <dgm:t>
        <a:bodyPr/>
        <a:lstStyle/>
        <a:p>
          <a:r>
            <a:rPr lang="en-US" sz="4400" dirty="0">
              <a:solidFill>
                <a:sysClr val="windowText" lastClr="000000"/>
              </a:solidFill>
              <a:latin typeface="Arial" panose="020B0604020202020204" pitchFamily="34" charset="0"/>
              <a:cs typeface="Arial" panose="020B0604020202020204" pitchFamily="34" charset="0"/>
            </a:rPr>
            <a:t>New ways people are now using meth</a:t>
          </a:r>
        </a:p>
      </dgm:t>
    </dgm:pt>
    <dgm:pt modelId="{82E77B6B-448F-4AEF-ADBB-833C6B4905F4}" type="parTrans" cxnId="{6DFAA341-B5DA-4541-9481-C0F0D6D9869B}">
      <dgm:prSet/>
      <dgm:spPr/>
      <dgm:t>
        <a:bodyPr/>
        <a:lstStyle/>
        <a:p>
          <a:endParaRPr lang="en-US"/>
        </a:p>
      </dgm:t>
    </dgm:pt>
    <dgm:pt modelId="{02712AE0-FCA5-48C4-9679-FE6996B536B3}" type="sibTrans" cxnId="{6DFAA341-B5DA-4541-9481-C0F0D6D9869B}">
      <dgm:prSet/>
      <dgm:spPr/>
      <dgm:t>
        <a:bodyPr/>
        <a:lstStyle/>
        <a:p>
          <a:endParaRPr lang="en-US"/>
        </a:p>
      </dgm:t>
    </dgm:pt>
    <dgm:pt modelId="{85C0F046-EB7C-4B4E-82CF-FB9BC2B980CA}" type="pres">
      <dgm:prSet presAssocID="{67091897-AF30-43EE-8533-1F25DBA2DC34}" presName="linearFlow" presStyleCnt="0">
        <dgm:presLayoutVars>
          <dgm:dir/>
          <dgm:resizeHandles val="exact"/>
        </dgm:presLayoutVars>
      </dgm:prSet>
      <dgm:spPr/>
    </dgm:pt>
    <dgm:pt modelId="{EFA0FD18-9E75-4D0D-A79F-757A468683AA}" type="pres">
      <dgm:prSet presAssocID="{831F67DB-B789-4241-ABE9-B89A4A18DCF9}" presName="comp" presStyleCnt="0"/>
      <dgm:spPr/>
    </dgm:pt>
    <dgm:pt modelId="{A4587C26-BCF0-40F1-8AEF-6F7191AEB05D}" type="pres">
      <dgm:prSet presAssocID="{831F67DB-B789-4241-ABE9-B89A4A18DCF9}" presName="rect2" presStyleLbl="node1" presStyleIdx="0" presStyleCnt="1">
        <dgm:presLayoutVars>
          <dgm:bulletEnabled val="1"/>
        </dgm:presLayoutVars>
      </dgm:prSet>
      <dgm:spPr/>
    </dgm:pt>
    <dgm:pt modelId="{D6CF67C1-D78D-4247-9FE7-B823CCCDAFB9}" type="pres">
      <dgm:prSet presAssocID="{831F67DB-B789-4241-ABE9-B89A4A18DCF9}" presName="rect1" presStyleLbl="ln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a:solidFill>
            <a:srgbClr val="9C5556"/>
          </a:solidFill>
        </a:ln>
      </dgm:spPr>
      <dgm:extLst>
        <a:ext uri="{E40237B7-FDA0-4F09-8148-C483321AD2D9}">
          <dgm14:cNvPr xmlns:dgm14="http://schemas.microsoft.com/office/drawing/2010/diagram" id="0" name="" descr="A picture containing indoor&#10;&#10;Description automatically generated">
            <a:extLst>
              <a:ext uri="{FF2B5EF4-FFF2-40B4-BE49-F238E27FC236}">
                <a16:creationId xmlns:a16="http://schemas.microsoft.com/office/drawing/2014/main" id="{AB5E411A-93F4-4017-A1C0-9E9B7C5271C3}"/>
              </a:ext>
            </a:extLst>
          </dgm14:cNvPr>
        </a:ext>
      </dgm:extLst>
    </dgm:pt>
  </dgm:ptLst>
  <dgm:cxnLst>
    <dgm:cxn modelId="{D849FC5B-F832-47F2-84E9-A1C2FCF0156C}" type="presOf" srcId="{67091897-AF30-43EE-8533-1F25DBA2DC34}" destId="{85C0F046-EB7C-4B4E-82CF-FB9BC2B980CA}" srcOrd="0" destOrd="0" presId="urn:microsoft.com/office/officeart/2008/layout/AlternatingPictureBlocks"/>
    <dgm:cxn modelId="{6DFAA341-B5DA-4541-9481-C0F0D6D9869B}" srcId="{67091897-AF30-43EE-8533-1F25DBA2DC34}" destId="{831F67DB-B789-4241-ABE9-B89A4A18DCF9}" srcOrd="0" destOrd="0" parTransId="{82E77B6B-448F-4AEF-ADBB-833C6B4905F4}" sibTransId="{02712AE0-FCA5-48C4-9679-FE6996B536B3}"/>
    <dgm:cxn modelId="{004D32BB-2F36-4C4A-8B8A-CF5E8D04ABAD}" type="presOf" srcId="{831F67DB-B789-4241-ABE9-B89A4A18DCF9}" destId="{A4587C26-BCF0-40F1-8AEF-6F7191AEB05D}" srcOrd="0" destOrd="0" presId="urn:microsoft.com/office/officeart/2008/layout/AlternatingPictureBlocks"/>
    <dgm:cxn modelId="{60728242-9377-4B0A-97C3-6BB84F12D179}" type="presParOf" srcId="{85C0F046-EB7C-4B4E-82CF-FB9BC2B980CA}" destId="{EFA0FD18-9E75-4D0D-A79F-757A468683AA}" srcOrd="0" destOrd="0" presId="urn:microsoft.com/office/officeart/2008/layout/AlternatingPictureBlocks"/>
    <dgm:cxn modelId="{8150FC0B-D3D7-4DA1-BF83-4845B5C516F5}" type="presParOf" srcId="{EFA0FD18-9E75-4D0D-A79F-757A468683AA}" destId="{A4587C26-BCF0-40F1-8AEF-6F7191AEB05D}" srcOrd="0" destOrd="0" presId="urn:microsoft.com/office/officeart/2008/layout/AlternatingPictureBlocks"/>
    <dgm:cxn modelId="{A6534984-7D69-484F-B1DA-FAA6FC897CB8}" type="presParOf" srcId="{EFA0FD18-9E75-4D0D-A79F-757A468683AA}" destId="{D6CF67C1-D78D-4247-9FE7-B823CCCDAFB9}"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87C26-BCF0-40F1-8AEF-6F7191AEB05D}">
      <dsp:nvSpPr>
        <dsp:cNvPr id="0" name=""/>
        <dsp:cNvSpPr/>
      </dsp:nvSpPr>
      <dsp:spPr>
        <a:xfrm>
          <a:off x="2552413" y="457582"/>
          <a:ext cx="5182172" cy="2343813"/>
        </a:xfrm>
        <a:prstGeom prst="rect">
          <a:avLst/>
        </a:prstGeom>
        <a:solidFill>
          <a:srgbClr val="E6B682"/>
        </a:solidFill>
        <a:ln w="25400" cap="flat" cmpd="sng" algn="ctr">
          <a:solidFill>
            <a:srgbClr val="9C555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ysClr val="windowText" lastClr="000000"/>
              </a:solidFill>
              <a:latin typeface="Arial" panose="020B0604020202020204" pitchFamily="34" charset="0"/>
              <a:cs typeface="Arial" panose="020B0604020202020204" pitchFamily="34" charset="0"/>
            </a:rPr>
            <a:t>New ways people are now using meth</a:t>
          </a:r>
        </a:p>
      </dsp:txBody>
      <dsp:txXfrm>
        <a:off x="2552413" y="457582"/>
        <a:ext cx="5182172" cy="2343813"/>
      </dsp:txXfrm>
    </dsp:sp>
    <dsp:sp modelId="{D6CF67C1-D78D-4247-9FE7-B823CCCDAFB9}">
      <dsp:nvSpPr>
        <dsp:cNvPr id="0" name=""/>
        <dsp:cNvSpPr/>
      </dsp:nvSpPr>
      <dsp:spPr>
        <a:xfrm>
          <a:off x="0" y="457582"/>
          <a:ext cx="2320375" cy="234381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25400" cap="flat" cmpd="sng" algn="ctr">
          <a:solidFill>
            <a:srgbClr val="9C5556"/>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698" cy="480225"/>
          </a:xfrm>
          <a:prstGeom prst="rect">
            <a:avLst/>
          </a:prstGeom>
        </p:spPr>
        <p:txBody>
          <a:bodyPr vert="horz" lIns="95608" tIns="47804" rIns="95608" bIns="47804" rtlCol="0"/>
          <a:lstStyle>
            <a:lvl1pPr algn="l">
              <a:defRPr sz="1300"/>
            </a:lvl1pPr>
          </a:lstStyle>
          <a:p>
            <a:r>
              <a:rPr lang="en-US"/>
              <a:t>HEROIN + OTHER OPIOIDS IN AZ</a:t>
            </a:r>
          </a:p>
        </p:txBody>
      </p:sp>
      <p:sp>
        <p:nvSpPr>
          <p:cNvPr id="3" name="Date Placeholder 2"/>
          <p:cNvSpPr>
            <a:spLocks noGrp="1"/>
          </p:cNvSpPr>
          <p:nvPr>
            <p:ph type="dt" sz="quarter" idx="1"/>
          </p:nvPr>
        </p:nvSpPr>
        <p:spPr>
          <a:xfrm>
            <a:off x="4143832" y="1"/>
            <a:ext cx="3169698" cy="480225"/>
          </a:xfrm>
          <a:prstGeom prst="rect">
            <a:avLst/>
          </a:prstGeom>
        </p:spPr>
        <p:txBody>
          <a:bodyPr vert="horz" lIns="95608" tIns="47804" rIns="95608" bIns="47804" rtlCol="0"/>
          <a:lstStyle>
            <a:lvl1pPr algn="r">
              <a:defRPr sz="1300"/>
            </a:lvl1pPr>
          </a:lstStyle>
          <a:p>
            <a:fld id="{0ACCC85C-CDBA-43A8-8BBC-790FDC68B959}" type="datetimeFigureOut">
              <a:rPr lang="en-US" smtClean="0"/>
              <a:pPr/>
              <a:t>9/8/2021</a:t>
            </a:fld>
            <a:endParaRPr lang="en-US"/>
          </a:p>
        </p:txBody>
      </p:sp>
      <p:sp>
        <p:nvSpPr>
          <p:cNvPr id="4" name="Footer Placeholder 3"/>
          <p:cNvSpPr>
            <a:spLocks noGrp="1"/>
          </p:cNvSpPr>
          <p:nvPr>
            <p:ph type="ftr" sz="quarter" idx="2"/>
          </p:nvPr>
        </p:nvSpPr>
        <p:spPr>
          <a:xfrm>
            <a:off x="0" y="9119326"/>
            <a:ext cx="3169698" cy="480225"/>
          </a:xfrm>
          <a:prstGeom prst="rect">
            <a:avLst/>
          </a:prstGeom>
        </p:spPr>
        <p:txBody>
          <a:bodyPr vert="horz" lIns="95608" tIns="47804" rIns="95608" bIns="47804" rtlCol="0" anchor="b"/>
          <a:lstStyle>
            <a:lvl1pPr algn="l">
              <a:defRPr sz="1300"/>
            </a:lvl1pPr>
          </a:lstStyle>
          <a:p>
            <a:r>
              <a:rPr lang="en-US"/>
              <a:t>http://pact360.org/page/az-opioids</a:t>
            </a:r>
          </a:p>
        </p:txBody>
      </p:sp>
      <p:sp>
        <p:nvSpPr>
          <p:cNvPr id="5" name="Slide Number Placeholder 4"/>
          <p:cNvSpPr>
            <a:spLocks noGrp="1"/>
          </p:cNvSpPr>
          <p:nvPr>
            <p:ph type="sldNum" sz="quarter" idx="3"/>
          </p:nvPr>
        </p:nvSpPr>
        <p:spPr>
          <a:xfrm>
            <a:off x="4143832" y="9119326"/>
            <a:ext cx="3169698" cy="480225"/>
          </a:xfrm>
          <a:prstGeom prst="rect">
            <a:avLst/>
          </a:prstGeom>
        </p:spPr>
        <p:txBody>
          <a:bodyPr vert="horz" lIns="95608" tIns="47804" rIns="95608" bIns="47804" rtlCol="0" anchor="b"/>
          <a:lstStyle>
            <a:lvl1pPr algn="r">
              <a:defRPr sz="1300"/>
            </a:lvl1pPr>
          </a:lstStyle>
          <a:p>
            <a:fld id="{0A314392-E310-478C-8850-13C1F62354E0}" type="slidenum">
              <a:rPr lang="en-US" smtClean="0"/>
              <a:pPr/>
              <a:t>‹#›</a:t>
            </a:fld>
            <a:endParaRPr lang="en-US"/>
          </a:p>
        </p:txBody>
      </p:sp>
    </p:spTree>
    <p:extLst>
      <p:ext uri="{BB962C8B-B14F-4D97-AF65-F5344CB8AC3E}">
        <p14:creationId xmlns:p14="http://schemas.microsoft.com/office/powerpoint/2010/main" val="3285096459"/>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0" cy="480060"/>
          </a:xfrm>
          <a:prstGeom prst="rect">
            <a:avLst/>
          </a:prstGeom>
        </p:spPr>
        <p:txBody>
          <a:bodyPr vert="horz" lIns="96708" tIns="48354" rIns="96708" bIns="48354" rtlCol="0"/>
          <a:lstStyle>
            <a:lvl1pPr algn="l">
              <a:defRPr sz="1300"/>
            </a:lvl1pPr>
          </a:lstStyle>
          <a:p>
            <a:r>
              <a:rPr lang="en-US"/>
              <a:t>HEROIN + OTHER OPIOIDS IN AZ</a:t>
            </a:r>
          </a:p>
        </p:txBody>
      </p:sp>
      <p:sp>
        <p:nvSpPr>
          <p:cNvPr id="3" name="Date Placeholder 2"/>
          <p:cNvSpPr>
            <a:spLocks noGrp="1"/>
          </p:cNvSpPr>
          <p:nvPr>
            <p:ph type="dt" idx="1"/>
          </p:nvPr>
        </p:nvSpPr>
        <p:spPr>
          <a:xfrm>
            <a:off x="4143589" y="0"/>
            <a:ext cx="3169920" cy="480060"/>
          </a:xfrm>
          <a:prstGeom prst="rect">
            <a:avLst/>
          </a:prstGeom>
        </p:spPr>
        <p:txBody>
          <a:bodyPr vert="horz" lIns="96708" tIns="48354" rIns="96708" bIns="48354" rtlCol="0"/>
          <a:lstStyle>
            <a:lvl1pPr algn="r">
              <a:defRPr sz="1300"/>
            </a:lvl1pPr>
          </a:lstStyle>
          <a:p>
            <a:fld id="{0506274B-9E18-45C6-A27B-DD2EC2DD7E66}" type="datetimeFigureOut">
              <a:rPr lang="en-US" smtClean="0"/>
              <a:pPr/>
              <a:t>9/8/2021</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708" tIns="48354" rIns="96708" bIns="48354"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708" tIns="48354" rIns="96708" bIns="4835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3"/>
            <a:ext cx="3169920" cy="480060"/>
          </a:xfrm>
          <a:prstGeom prst="rect">
            <a:avLst/>
          </a:prstGeom>
        </p:spPr>
        <p:txBody>
          <a:bodyPr vert="horz" lIns="96708" tIns="48354" rIns="96708" bIns="48354" rtlCol="0" anchor="b"/>
          <a:lstStyle>
            <a:lvl1pPr algn="l">
              <a:defRPr sz="1300"/>
            </a:lvl1pPr>
          </a:lstStyle>
          <a:p>
            <a:r>
              <a:rPr lang="en-US"/>
              <a:t>http://pact360.org/page/az-opioids</a:t>
            </a:r>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708" tIns="48354" rIns="96708" bIns="48354" rtlCol="0" anchor="b"/>
          <a:lstStyle>
            <a:lvl1pPr algn="r">
              <a:defRPr sz="1300"/>
            </a:lvl1pPr>
          </a:lstStyle>
          <a:p>
            <a:fld id="{00237874-9146-4330-BCE1-A8C0DFA9340F}" type="slidenum">
              <a:rPr lang="en-US" smtClean="0"/>
              <a:pPr/>
              <a:t>‹#›</a:t>
            </a:fld>
            <a:endParaRPr lang="en-US"/>
          </a:p>
        </p:txBody>
      </p:sp>
    </p:spTree>
    <p:extLst>
      <p:ext uri="{BB962C8B-B14F-4D97-AF65-F5344CB8AC3E}">
        <p14:creationId xmlns:p14="http://schemas.microsoft.com/office/powerpoint/2010/main" val="285984003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drugabuse.gov/news-events/news-releases/2021/01/methamphetamine-overdose-deaths-rise-sharply-nationwi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bp.gov/newsroom/local-media-release/cbp-officers-seize-28-tons-methamphetamine-and-fentanyl-otay-mes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Welcome to today’s presentation to discuss Methamphetamine. </a:t>
            </a:r>
          </a:p>
          <a:p>
            <a:endParaRPr lang="en-US"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Meth has evolved over the years, many facts on meth are now different, so it is important for us to take a first-hand look at the magnitude of this problem in our community and learn about the New Meth.</a:t>
            </a:r>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a:t>
            </a:fld>
            <a:endParaRPr lang="en-US"/>
          </a:p>
        </p:txBody>
      </p:sp>
    </p:spTree>
    <p:extLst>
      <p:ext uri="{BB962C8B-B14F-4D97-AF65-F5344CB8AC3E}">
        <p14:creationId xmlns:p14="http://schemas.microsoft.com/office/powerpoint/2010/main" val="301009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In 2020, meth was the #2 drug threat in Arizona  - Second only to Fentanyl.  (source: AZHIDTA, Drug Threat Assessment).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This graph shows the increase in the amount of methamphetamine seized by law enforcement in Arizona.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0" i="0" u="none" strike="noStrike" baseline="0" dirty="0">
              <a:solidFill>
                <a:srgbClr val="222222"/>
              </a:solidFill>
              <a:latin typeface="Lora-Regular"/>
            </a:endParaRPr>
          </a:p>
          <a:p>
            <a:r>
              <a:rPr lang="en-US" sz="1200" b="0" i="0" u="none" strike="noStrike" baseline="0" dirty="0">
                <a:solidFill>
                  <a:srgbClr val="222222"/>
                </a:solidFill>
                <a:latin typeface="Lora-Regular"/>
              </a:rPr>
              <a:t>(</a:t>
            </a:r>
            <a:r>
              <a:rPr lang="en-US" sz="1200" b="1" i="1" u="none" strike="noStrike" baseline="0" dirty="0">
                <a:solidFill>
                  <a:srgbClr val="222222"/>
                </a:solidFill>
                <a:latin typeface="Lora-Regular"/>
              </a:rPr>
              <a:t>CLICK</a:t>
            </a:r>
            <a:r>
              <a:rPr lang="en-US" sz="1200" b="0" i="0" u="none" strike="noStrike" baseline="0" dirty="0">
                <a:solidFill>
                  <a:srgbClr val="222222"/>
                </a:solidFill>
                <a:latin typeface="Lora-Regular"/>
              </a:rPr>
              <a:t>) Federal, state, and local law enforcement saw a </a:t>
            </a:r>
            <a:r>
              <a:rPr lang="en-US" sz="1200" b="1" i="0" u="none" strike="noStrike" baseline="0" dirty="0">
                <a:solidFill>
                  <a:srgbClr val="222222"/>
                </a:solidFill>
                <a:latin typeface="Lora-Bold"/>
              </a:rPr>
              <a:t>247% increase in methamphetamine seizures over the past 5 years.</a:t>
            </a:r>
            <a:endParaRPr lang="en-US" sz="1200" b="0" i="0" u="none" strike="noStrike" baseline="0" dirty="0">
              <a:solidFill>
                <a:srgbClr val="222222"/>
              </a:solidFill>
              <a:latin typeface="Lora-Regular"/>
            </a:endParaRPr>
          </a:p>
          <a:p>
            <a:endParaRPr lang="en-US" sz="1200" b="0" i="0" u="none" strike="noStrike" baseline="0" dirty="0">
              <a:solidFill>
                <a:srgbClr val="222222"/>
              </a:solidFill>
              <a:latin typeface="Lora-Regular"/>
            </a:endParaRPr>
          </a:p>
          <a:p>
            <a:endParaRPr lang="en-US" sz="1200" b="0" i="0" u="none" strike="noStrike" baseline="0" dirty="0">
              <a:solidFill>
                <a:srgbClr val="222222"/>
              </a:solidFill>
              <a:latin typeface="Lora-Regular"/>
            </a:endParaRPr>
          </a:p>
          <a:p>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10</a:t>
            </a:fld>
            <a:endParaRPr lang="en-US"/>
          </a:p>
        </p:txBody>
      </p:sp>
    </p:spTree>
    <p:extLst>
      <p:ext uri="{BB962C8B-B14F-4D97-AF65-F5344CB8AC3E}">
        <p14:creationId xmlns:p14="http://schemas.microsoft.com/office/powerpoint/2010/main" val="2544488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F42"/>
                </a:solidFill>
                <a:effectLst/>
                <a:latin typeface="Calibri" panose="020F0502020204030204" pitchFamily="34" charset="0"/>
                <a:ea typeface="Calibri" panose="020F0502020204030204" pitchFamily="34" charset="0"/>
                <a:cs typeface="Calibri" panose="020F0502020204030204" pitchFamily="34" charset="0"/>
              </a:rPr>
              <a:t>The meth today </a:t>
            </a:r>
            <a:r>
              <a:rPr lang="en-US" sz="1800" b="1" i="1" dirty="0">
                <a:solidFill>
                  <a:srgbClr val="262F42"/>
                </a:solidFill>
                <a:effectLst/>
                <a:latin typeface="Calibri" panose="020F0502020204030204" pitchFamily="34" charset="0"/>
                <a:ea typeface="Calibri" panose="020F0502020204030204" pitchFamily="34" charset="0"/>
                <a:cs typeface="Calibri" panose="020F0502020204030204" pitchFamily="34" charset="0"/>
              </a:rPr>
              <a:t>CLICK</a:t>
            </a:r>
            <a:r>
              <a:rPr lang="en-US" sz="1800" dirty="0">
                <a:solidFill>
                  <a:srgbClr val="262F42"/>
                </a:solidFill>
                <a:effectLst/>
                <a:latin typeface="Calibri" panose="020F0502020204030204" pitchFamily="34" charset="0"/>
                <a:ea typeface="Calibri" panose="020F0502020204030204" pitchFamily="34" charset="0"/>
                <a:cs typeface="Calibri" panose="020F0502020204030204" pitchFamily="34" charset="0"/>
              </a:rPr>
              <a:t> has been found to have purity levels of 97%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11</a:t>
            </a:fld>
            <a:endParaRPr lang="en-US"/>
          </a:p>
        </p:txBody>
      </p:sp>
    </p:spTree>
    <p:extLst>
      <p:ext uri="{BB962C8B-B14F-4D97-AF65-F5344CB8AC3E}">
        <p14:creationId xmlns:p14="http://schemas.microsoft.com/office/powerpoint/2010/main" val="1372982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F42"/>
                </a:solidFill>
                <a:effectLst/>
                <a:latin typeface="Calibri" panose="020F0502020204030204" pitchFamily="34" charset="0"/>
                <a:ea typeface="Calibri" panose="020F0502020204030204" pitchFamily="34" charset="0"/>
                <a:cs typeface="Calibri" panose="020F0502020204030204" pitchFamily="34" charset="0"/>
              </a:rPr>
              <a:t>Because meth is being mass produced in labs, the price of meth has continued to decline the last several years.</a:t>
            </a:r>
          </a:p>
          <a:p>
            <a:endParaRPr lang="en-US" dirty="0"/>
          </a:p>
          <a:p>
            <a:pPr algn="l"/>
            <a:endParaRPr lang="en-US" sz="1200" b="0" i="0" u="none" strike="noStrike" baseline="0" dirty="0">
              <a:solidFill>
                <a:srgbClr val="222222"/>
              </a:solidFill>
              <a:latin typeface="Lora-Regular"/>
            </a:endParaRPr>
          </a:p>
          <a:p>
            <a:pPr algn="l"/>
            <a:r>
              <a:rPr lang="en-US" sz="1200" b="0" i="1" u="none" strike="noStrike" baseline="0" dirty="0">
                <a:solidFill>
                  <a:srgbClr val="222222"/>
                </a:solidFill>
                <a:latin typeface="Lora-Italic"/>
              </a:rPr>
              <a:t>Street Value: </a:t>
            </a:r>
            <a:r>
              <a:rPr lang="en-US" sz="1200" b="1" i="0" u="none" strike="noStrike" baseline="0" dirty="0">
                <a:solidFill>
                  <a:srgbClr val="222222"/>
                </a:solidFill>
                <a:latin typeface="Lora-Bold"/>
              </a:rPr>
              <a:t>Phoenix retail price decreased 58%, (</a:t>
            </a:r>
            <a:r>
              <a:rPr lang="en-US" sz="1200" b="1" i="1" u="none" strike="noStrike" baseline="0" dirty="0">
                <a:solidFill>
                  <a:srgbClr val="222222"/>
                </a:solidFill>
                <a:latin typeface="Lora-Bold"/>
              </a:rPr>
              <a:t>CLICK</a:t>
            </a:r>
            <a:r>
              <a:rPr lang="en-US" sz="1200" b="1" i="0" u="none" strike="noStrike" baseline="0" dirty="0">
                <a:solidFill>
                  <a:srgbClr val="222222"/>
                </a:solidFill>
                <a:latin typeface="Lora-Bold"/>
              </a:rPr>
              <a:t>) from an average of $350 per ounce in 2015 to $140 per ounce in 2019</a:t>
            </a:r>
            <a:r>
              <a:rPr lang="en-US" sz="1200" b="0" i="0" u="none" strike="noStrike" baseline="0" dirty="0">
                <a:solidFill>
                  <a:srgbClr val="222222"/>
                </a:solidFill>
                <a:latin typeface="Lora-Regular"/>
              </a:rPr>
              <a:t>.</a:t>
            </a:r>
          </a:p>
          <a:p>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12</a:t>
            </a:fld>
            <a:endParaRPr lang="en-US"/>
          </a:p>
        </p:txBody>
      </p:sp>
    </p:spTree>
    <p:extLst>
      <p:ext uri="{BB962C8B-B14F-4D97-AF65-F5344CB8AC3E}">
        <p14:creationId xmlns:p14="http://schemas.microsoft.com/office/powerpoint/2010/main" val="2842941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Something that is new today is that people are eating or ingesting large quantities of meth.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2000"/>
              </a:lnSpc>
              <a:spcBef>
                <a:spcPts val="0"/>
              </a:spcBef>
              <a:spcAft>
                <a:spcPts val="10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32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Traditionally, individuals using meth would smoke, snort or inject the powder that had been dissolved in water or alcohol. With the increased availability and lower prices individuals are eating spoons full of powder meth increasing the risk of death.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13</a:t>
            </a:fld>
            <a:endParaRPr lang="en-US"/>
          </a:p>
        </p:txBody>
      </p:sp>
    </p:spTree>
    <p:extLst>
      <p:ext uri="{BB962C8B-B14F-4D97-AF65-F5344CB8AC3E}">
        <p14:creationId xmlns:p14="http://schemas.microsoft.com/office/powerpoint/2010/main" val="2037847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Methamphetamine is now being mixed with the dangerous drug fentanyl. </a:t>
            </a:r>
          </a:p>
          <a:p>
            <a:pPr marL="0" marR="0">
              <a:lnSpc>
                <a:spcPct val="132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PSA on Fentanyl mixed with Meth - https://youtu.be/EFgn2GQVFbE</a:t>
            </a:r>
          </a:p>
          <a:p>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14</a:t>
            </a:fld>
            <a:endParaRPr lang="en-US"/>
          </a:p>
        </p:txBody>
      </p:sp>
    </p:spTree>
    <p:extLst>
      <p:ext uri="{BB962C8B-B14F-4D97-AF65-F5344CB8AC3E}">
        <p14:creationId xmlns:p14="http://schemas.microsoft.com/office/powerpoint/2010/main" val="2026338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2800" b="0" i="0" dirty="0">
                <a:solidFill>
                  <a:srgbClr val="474747"/>
                </a:solidFill>
                <a:effectLst/>
                <a:latin typeface="Open Sans" panose="020B0606030504020204" pitchFamily="34" charset="0"/>
              </a:rPr>
              <a:t>Methamphetamine use is linked to a range of serious health risks. </a:t>
            </a:r>
          </a:p>
          <a:p>
            <a:pPr marL="0" marR="0">
              <a:lnSpc>
                <a:spcPct val="115000"/>
              </a:lnSpc>
              <a:spcBef>
                <a:spcPts val="0"/>
              </a:spcBef>
              <a:spcAft>
                <a:spcPts val="1000"/>
              </a:spcAft>
            </a:pPr>
            <a:endParaRPr lang="en-US" sz="2800" b="0" i="0" dirty="0">
              <a:solidFill>
                <a:srgbClr val="474747"/>
              </a:solidFill>
              <a:effectLst/>
              <a:latin typeface="Open Sans" panose="020B060603050402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Meth overdoses can cause a stroke, heart attack and seizures.  Even if the overdose is not fatal, the health consequences are significant.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Notes:  (Source NIDA, NIH)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3025" marR="0" algn="just">
              <a:spcBef>
                <a:spcPts val="0"/>
              </a:spcBef>
              <a:spcAft>
                <a:spcPts val="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How does methamphetamine affect the brain?</a:t>
            </a:r>
          </a:p>
          <a:p>
            <a:pPr marL="73025" marR="66675" algn="just">
              <a:lnSpc>
                <a:spcPct val="132000"/>
              </a:lnSpc>
              <a:spcBef>
                <a:spcPts val="74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Methamphetamine increases the amount of the natural chemical dopamine in the brain. Dopamine is involved in body movement, motivation, and reinforcement of rewarding behaviors. The drug’s ability to rapidly release high levels of dopamine in reward areas of the brain strongly reinforces drug-taking behavior, making the user want to repeat the experience.</a:t>
            </a:r>
          </a:p>
          <a:p>
            <a:pPr marL="0" marR="0">
              <a:lnSpc>
                <a:spcPct val="115000"/>
              </a:lnSpc>
              <a:spcBef>
                <a:spcPts val="35"/>
              </a:spcBef>
              <a:spcAft>
                <a:spcPts val="10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15000"/>
              </a:lnSpc>
              <a:spcBef>
                <a:spcPts val="1000"/>
              </a:spcBef>
              <a:spcAft>
                <a:spcPts val="0"/>
              </a:spcAft>
            </a:pPr>
            <a:r>
              <a:rPr lang="en-US" sz="1800" b="1" dirty="0">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Short-Term Effects</a:t>
            </a:r>
          </a:p>
          <a:p>
            <a:pPr marL="73025" marR="224155">
              <a:lnSpc>
                <a:spcPct val="132000"/>
              </a:lnSpc>
              <a:spcBef>
                <a:spcPts val="73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Taking even small amounts of methamphetamine can result in many of the same health effects as those of other stimulants, such as cocaine or amphetamines. These include:</a:t>
            </a:r>
          </a:p>
          <a:p>
            <a:pPr marL="0" marR="0">
              <a:lnSpc>
                <a:spcPct val="115000"/>
              </a:lnSpc>
              <a:spcBef>
                <a:spcPts val="35"/>
              </a:spcBef>
              <a:spcAft>
                <a:spcPts val="10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3707130">
              <a:lnSpc>
                <a:spcPct val="172000"/>
              </a:lnSpc>
              <a:spcBef>
                <a:spcPts val="34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increased wakefulness and physical activity decreased appetite</a:t>
            </a:r>
          </a:p>
          <a:p>
            <a:pPr marL="285750" marR="0">
              <a:spcBef>
                <a:spcPts val="2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faster breathing</a:t>
            </a:r>
          </a:p>
          <a:p>
            <a:pPr marL="285750" marR="0">
              <a:spcBef>
                <a:spcPts val="100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rapid and/or irregular heartbeat</a:t>
            </a:r>
          </a:p>
          <a:p>
            <a:pPr marL="285750" marR="0">
              <a:spcBef>
                <a:spcPts val="100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increased blood pressure and body temperature</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3025" marR="0">
              <a:spcBef>
                <a:spcPts val="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Long-term methamphetamine use has many other negative consequences, including:</a:t>
            </a:r>
          </a:p>
          <a:p>
            <a:pPr marL="0" marR="0">
              <a:lnSpc>
                <a:spcPct val="115000"/>
              </a:lnSpc>
              <a:spcBef>
                <a:spcPts val="15"/>
              </a:spcBef>
              <a:spcAft>
                <a:spcPts val="10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4778375">
              <a:lnSpc>
                <a:spcPct val="172000"/>
              </a:lnSpc>
              <a:spcBef>
                <a:spcPts val="34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extreme weight loss addiction</a:t>
            </a:r>
          </a:p>
          <a:p>
            <a:pPr marL="285750" marR="67310">
              <a:spcBef>
                <a:spcPts val="2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severe dental problems ("meth mouth")</a:t>
            </a:r>
          </a:p>
          <a:p>
            <a:pPr marL="285750" marR="2720340">
              <a:lnSpc>
                <a:spcPct val="172000"/>
              </a:lnSpc>
              <a:spcBef>
                <a:spcPts val="100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intense itching, leading to skin sores from scratching anxiety</a:t>
            </a:r>
          </a:p>
          <a:p>
            <a:pPr marL="285750" marR="3456940">
              <a:lnSpc>
                <a:spcPct val="172000"/>
              </a:lnSpc>
              <a:spcBef>
                <a:spcPts val="25"/>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changes in brain structure and function confusion</a:t>
            </a:r>
          </a:p>
          <a:p>
            <a:pPr marL="0" marR="0">
              <a:lnSpc>
                <a:spcPct val="115000"/>
              </a:lnSpc>
              <a:spcBef>
                <a:spcPts val="0"/>
              </a:spcBef>
              <a:spcAft>
                <a:spcPts val="100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2000"/>
              </a:lnSpc>
              <a:spcBef>
                <a:spcPts val="0"/>
              </a:spcBef>
              <a:spcAft>
                <a:spcPts val="0"/>
              </a:spcAft>
            </a:pPr>
            <a:br>
              <a:rPr lang="en-US" sz="1800" dirty="0">
                <a:effectLst/>
                <a:latin typeface="Arial" panose="020B0604020202020204" pitchFamily="34" charset="0"/>
                <a:ea typeface="Arial" panose="020B0604020202020204" pitchFamily="34" charset="0"/>
              </a:rPr>
            </a:br>
            <a:r>
              <a:rPr lang="en-US" sz="1800" dirty="0">
                <a:effectLst/>
                <a:latin typeface="Arial" panose="020B0604020202020204" pitchFamily="34" charset="0"/>
                <a:ea typeface="Arial" panose="020B0604020202020204" pitchFamily="34" charset="0"/>
                <a:cs typeface="Times New Roman" panose="02020603050405020304" pitchFamily="18" charset="0"/>
              </a:rPr>
              <a:t>Because the effect from the drug both starts and fades quickly, people often take repeated doses in a "binge and crash" pattern. In some cases, people take methamphetamine in a form of binging known as a "run," giving up food and sleep while continuing to take the drug every few hours for up to several days.</a:t>
            </a:r>
          </a:p>
          <a:p>
            <a:pPr marL="73025" marR="224155">
              <a:lnSpc>
                <a:spcPct val="132000"/>
              </a:lnSpc>
              <a:spcBef>
                <a:spcPts val="29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algn="l"/>
            <a:r>
              <a:rPr lang="en-US" sz="2800" b="0" i="0" dirty="0">
                <a:solidFill>
                  <a:srgbClr val="000000"/>
                </a:solidFill>
                <a:effectLst/>
                <a:latin typeface="Open Sans" panose="020B0606030504020204" pitchFamily="34" charset="0"/>
              </a:rPr>
              <a:t>In addition to risking becoming addicted to methamphetamine, people who use methamphetamine long-term may experience a range of negative health outcomes, including damage to the heart and brain, anxiety, confusion, insomnia, mood disturbances, and violent behavior.</a:t>
            </a:r>
            <a:r>
              <a:rPr lang="en-US" sz="2800" b="0" i="0" u="none" strike="noStrike" baseline="30000" dirty="0">
                <a:solidFill>
                  <a:srgbClr val="000000"/>
                </a:solidFill>
                <a:effectLst/>
                <a:latin typeface="Open Sans" panose="020B0606030504020204" pitchFamily="34" charset="0"/>
              </a:rPr>
              <a:t>5</a:t>
            </a:r>
            <a:r>
              <a:rPr lang="en-US" sz="2800" b="0" i="0" dirty="0">
                <a:solidFill>
                  <a:srgbClr val="000000"/>
                </a:solidFill>
                <a:effectLst/>
                <a:latin typeface="Open Sans" panose="020B0606030504020204" pitchFamily="34" charset="0"/>
              </a:rPr>
              <a:t> In recent years, methamphetamine-involved overdoses have been increasing in the United States</a:t>
            </a:r>
            <a:r>
              <a:rPr lang="en-US" sz="2800" b="0" i="0" u="none" strike="noStrike" baseline="30000" dirty="0">
                <a:solidFill>
                  <a:srgbClr val="000000"/>
                </a:solidFill>
                <a:effectLst/>
                <a:latin typeface="Open Sans" panose="020B0606030504020204" pitchFamily="34" charset="0"/>
              </a:rPr>
              <a:t>6</a:t>
            </a:r>
            <a:r>
              <a:rPr lang="en-US" sz="2800" b="0" i="0" dirty="0">
                <a:solidFill>
                  <a:srgbClr val="000000"/>
                </a:solidFill>
                <a:effectLst/>
                <a:latin typeface="Open Sans" panose="020B0606030504020204" pitchFamily="34" charset="0"/>
              </a:rPr>
              <a:t> across many demographic groups.</a:t>
            </a:r>
          </a:p>
          <a:p>
            <a:pPr algn="l"/>
            <a:endParaRPr lang="en-US" sz="2800" b="0" i="0" dirty="0">
              <a:solidFill>
                <a:srgbClr val="000000"/>
              </a:solidFill>
              <a:effectLst/>
              <a:latin typeface="Open Sans" panose="020B0606030504020204" pitchFamily="34" charset="0"/>
            </a:endParaRPr>
          </a:p>
          <a:p>
            <a:pPr marL="73025" marR="224155">
              <a:lnSpc>
                <a:spcPct val="132000"/>
              </a:lnSpc>
              <a:spcBef>
                <a:spcPts val="290"/>
              </a:spcBef>
              <a:spcAft>
                <a:spcPts val="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15</a:t>
            </a:fld>
            <a:endParaRPr lang="en-US"/>
          </a:p>
        </p:txBody>
      </p:sp>
    </p:spTree>
    <p:extLst>
      <p:ext uri="{BB962C8B-B14F-4D97-AF65-F5344CB8AC3E}">
        <p14:creationId xmlns:p14="http://schemas.microsoft.com/office/powerpoint/2010/main" val="1913326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Autofit/>
          </a:bodyPr>
          <a:lstStyle/>
          <a:p>
            <a:pPr marL="73025" marR="224155" lvl="0" indent="0" algn="l" defTabSz="914400" rtl="0" eaLnBrk="1" fontAlgn="auto" latinLnBrk="0" hangingPunct="1">
              <a:lnSpc>
                <a:spcPct val="132000"/>
              </a:lnSpc>
              <a:spcBef>
                <a:spcPts val="290"/>
              </a:spcBef>
              <a:spcAft>
                <a:spcPts val="0"/>
              </a:spcAft>
              <a:buClrTx/>
              <a:buSzTx/>
              <a:buFontTx/>
              <a:buNone/>
              <a:tabLst/>
              <a:defRPr/>
            </a:pPr>
            <a:r>
              <a:rPr lang="en-US" sz="1200" dirty="0"/>
              <a:t>Now that we have a better understanding of Methamphetamine, let’s look at the tools and resources we can use to respond. </a:t>
            </a:r>
          </a:p>
        </p:txBody>
      </p:sp>
      <p:sp>
        <p:nvSpPr>
          <p:cNvPr id="184" name="Google Shape;184;p9: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16</a:t>
            </a:fld>
            <a:endParaRPr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52497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8: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is no single, simple answer, to the question what can you do, but there are solutions available that we can implement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Through prevention  - we can encourage our kids to make healthy choices and not engage in substance use – even preventing underage drinking, marijuana and tobacco use can help lower the chances they will use meth later in life.</a:t>
            </a:r>
          </a:p>
          <a:p>
            <a:pPr marL="0" lvl="0" indent="0" algn="l" rtl="0">
              <a:spcBef>
                <a:spcPts val="0"/>
              </a:spcBef>
              <a:spcAft>
                <a:spcPts val="0"/>
              </a:spcAft>
              <a:buNone/>
            </a:pPr>
            <a:endParaRPr dirty="0"/>
          </a:p>
          <a:p>
            <a:pPr marL="0" lvl="0" indent="0" algn="l" rtl="0">
              <a:spcBef>
                <a:spcPts val="0"/>
              </a:spcBef>
              <a:spcAft>
                <a:spcPts val="0"/>
              </a:spcAft>
              <a:buNone/>
            </a:pPr>
            <a:r>
              <a:rPr lang="en-US" dirty="0"/>
              <a:t>Through Screening by identifying people struggling with substance use or mental health concerns and taking action early – The earlier the better. Doctors and school nurses can perform these screens.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And through effective treatment and continuing care – Treatment does work and recovery is possible for all substance use disorders.</a:t>
            </a:r>
            <a:endParaRPr dirty="0"/>
          </a:p>
        </p:txBody>
      </p:sp>
      <p:sp>
        <p:nvSpPr>
          <p:cNvPr id="298" name="Google Shape;298;p18: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is no 100% guarantee that a child won’t use substances, there are steps and actions that parents, and caregivers can take when children are young to help reduce the chances that they will use methamphetamine later in life. </a:t>
            </a:r>
          </a:p>
          <a:p>
            <a:endParaRPr lang="en-US" dirty="0"/>
          </a:p>
          <a:p>
            <a:r>
              <a:rPr lang="en-US" dirty="0"/>
              <a:t>Some of those steps include:</a:t>
            </a:r>
          </a:p>
          <a:p>
            <a:r>
              <a:rPr lang="en-US" dirty="0"/>
              <a:t>Talking with your children. Kids who say they’ve learned a lot about the risks of drugs and alcohol from their parents are up to 50% less likely to use those substances. Today it’s important to talk with children at all developmental stages regarding healthy living, healthy choices and also the dangers that substance use can cause to the child and the family. Establish clear expectations of no use with your children. We know that one of the best ways to prevent methamphetamine use is to prevent early tobacco, alcohol and marijuana use.</a:t>
            </a:r>
          </a:p>
          <a:p>
            <a:r>
              <a:rPr lang="en-US" dirty="0"/>
              <a:t> </a:t>
            </a:r>
          </a:p>
          <a:p>
            <a:r>
              <a:rPr lang="en-US" dirty="0"/>
              <a:t>Setting healthy rules, establishing and applying consequences when necessary. Examples include setting a curfew, checking in when a child is out with friends via a text or call, limiting screen time and monitoring what is happening on apps they use. </a:t>
            </a:r>
          </a:p>
          <a:p>
            <a:endParaRPr lang="en-US" dirty="0"/>
          </a:p>
          <a:p>
            <a:r>
              <a:rPr lang="en-US" dirty="0"/>
              <a:t>Treating and screening for depression and anxiety. Untreated mental health conditions can be a predictor for substance use.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things like encouraging reading, promoting school success and getting help for students struggling in school can make a big difference. (don’t be embarrassed)</a:t>
            </a:r>
          </a:p>
          <a:p>
            <a:endParaRPr lang="en-US" dirty="0"/>
          </a:p>
          <a:p>
            <a:r>
              <a:rPr lang="en-US" dirty="0"/>
              <a:t>Lastly, little things like noticing when your child does something good, helpful or kind and praising them for it. Positive reinforcement can go along way with our kids.</a:t>
            </a:r>
          </a:p>
          <a:p>
            <a:endParaRPr lang="en-US" dirty="0"/>
          </a:p>
          <a:p>
            <a:endParaRPr lang="en-US" dirty="0"/>
          </a:p>
          <a:p>
            <a:endParaRPr lang="en-US" dirty="0"/>
          </a:p>
          <a:p>
            <a:endParaRPr lang="en-US" dirty="0"/>
          </a:p>
          <a:p>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18</a:t>
            </a:fld>
            <a:endParaRPr lang="en-US"/>
          </a:p>
        </p:txBody>
      </p:sp>
    </p:spTree>
    <p:extLst>
      <p:ext uri="{BB962C8B-B14F-4D97-AF65-F5344CB8AC3E}">
        <p14:creationId xmlns:p14="http://schemas.microsoft.com/office/powerpoint/2010/main" val="3366476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32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But what do we do when someone we love is using methamphetamine. The most important message for us to convey is that there is always hope.  Treatment and Support are Available. </a:t>
            </a:r>
          </a:p>
          <a:p>
            <a:pPr marL="0" marR="0">
              <a:lnSpc>
                <a:spcPct val="132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(Play video)</a:t>
            </a:r>
          </a:p>
          <a:p>
            <a:pPr marL="0" marR="0">
              <a:lnSpc>
                <a:spcPct val="132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32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Video on Free from Meth - </a:t>
            </a:r>
            <a:r>
              <a:rPr lang="en-US" dirty="0"/>
              <a:t>https://www.youtube.com/watch?v=nY1dLBVEULM</a:t>
            </a:r>
          </a:p>
          <a:p>
            <a:pPr marL="0" marR="0">
              <a:lnSpc>
                <a:spcPct val="132000"/>
              </a:lnSpc>
              <a:spcBef>
                <a:spcPts val="0"/>
              </a:spcBef>
              <a:spcAft>
                <a:spcPts val="1000"/>
              </a:spcAft>
            </a:pPr>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19</a:t>
            </a:fld>
            <a:endParaRPr lang="en-US"/>
          </a:p>
        </p:txBody>
      </p:sp>
    </p:spTree>
    <p:extLst>
      <p:ext uri="{BB962C8B-B14F-4D97-AF65-F5344CB8AC3E}">
        <p14:creationId xmlns:p14="http://schemas.microsoft.com/office/powerpoint/2010/main" val="2584494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4: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Autofit/>
          </a:bodyPr>
          <a:lstStyle/>
          <a:p>
            <a:pPr marL="0" lvl="0" indent="0" algn="l" rtl="0">
              <a:spcBef>
                <a:spcPts val="0"/>
              </a:spcBef>
              <a:spcAft>
                <a:spcPts val="0"/>
              </a:spcAft>
              <a:buNone/>
            </a:pPr>
            <a:r>
              <a:rPr lang="en-US" dirty="0"/>
              <a:t>Today, we will talk about three aspects of this issue … </a:t>
            </a:r>
            <a:r>
              <a:rPr lang="en-US" b="1" i="1" dirty="0"/>
              <a:t>CLICK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First, we’ll discuss what methamphetamine is.</a:t>
            </a:r>
            <a:r>
              <a:rPr lang="en-US" b="1" i="1" dirty="0"/>
              <a:t> CLICK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Next, we’ll talk about how big this problem is and what’s driving it. </a:t>
            </a:r>
            <a:r>
              <a:rPr lang="en-US" b="1" i="1" dirty="0"/>
              <a:t>CLICK</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we’ll talk about what we can do as family and community members to help stop this serious problem.  </a:t>
            </a:r>
            <a:endParaRPr dirty="0"/>
          </a:p>
        </p:txBody>
      </p:sp>
      <p:sp>
        <p:nvSpPr>
          <p:cNvPr id="107" name="Google Shape;107;p4: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dirty="0"/>
              <a:t>Understanding that addiction/substance use disorder is a disease is key to successfully overcoming some of the barriers to seeking treatment.</a:t>
            </a:r>
          </a:p>
          <a:p>
            <a:pPr eaLnBrk="1" hangingPunct="1">
              <a:lnSpc>
                <a:spcPct val="80000"/>
              </a:lnSpc>
            </a:pPr>
            <a:endParaRPr lang="en-US" dirty="0"/>
          </a:p>
          <a:p>
            <a:pPr eaLnBrk="1" hangingPunct="1">
              <a:lnSpc>
                <a:spcPct val="80000"/>
              </a:lnSpc>
            </a:pPr>
            <a:r>
              <a:rPr lang="en-US" dirty="0"/>
              <a:t>There are a lot of misunderstandings and misperceptions about treatment for substance use.</a:t>
            </a:r>
          </a:p>
          <a:p>
            <a:pPr eaLnBrk="1" hangingPunct="1">
              <a:lnSpc>
                <a:spcPct val="80000"/>
              </a:lnSpc>
            </a:pPr>
            <a:endParaRPr lang="en-US" dirty="0"/>
          </a:p>
          <a:p>
            <a:pPr eaLnBrk="1" hangingPunct="1">
              <a:lnSpc>
                <a:spcPct val="80000"/>
              </a:lnSpc>
            </a:pPr>
            <a:r>
              <a:rPr lang="en-US" dirty="0"/>
              <a:t>Here are some of those – we show them as myths and realities.</a:t>
            </a:r>
          </a:p>
          <a:p>
            <a:pPr eaLnBrk="1" hangingPunct="1">
              <a:lnSpc>
                <a:spcPct val="80000"/>
              </a:lnSpc>
            </a:pPr>
            <a:endParaRPr lang="en-US" dirty="0"/>
          </a:p>
          <a:p>
            <a:pPr eaLnBrk="1" hangingPunct="1">
              <a:lnSpc>
                <a:spcPct val="80000"/>
              </a:lnSpc>
            </a:pPr>
            <a:r>
              <a:rPr lang="en-US" dirty="0"/>
              <a:t>Part of the nature of addiction is lack of control – so people who may want to stop can’t do so without help.</a:t>
            </a:r>
          </a:p>
          <a:p>
            <a:pPr eaLnBrk="1" hangingPunct="1">
              <a:lnSpc>
                <a:spcPct val="80000"/>
              </a:lnSpc>
            </a:pPr>
            <a:endParaRPr lang="en-US" dirty="0"/>
          </a:p>
          <a:p>
            <a:pPr eaLnBrk="1" hangingPunct="1">
              <a:lnSpc>
                <a:spcPct val="80000"/>
              </a:lnSpc>
            </a:pPr>
            <a:r>
              <a:rPr lang="en-US" dirty="0"/>
              <a:t>Current research shows that early intervention yields better results than waiting until the addiction is deep – one does not have to hit “rock bottom” to be ready for treatment. If we wait until someone hits rock bottom, that can be too late if the person overdoses and dies.</a:t>
            </a:r>
          </a:p>
          <a:p>
            <a:pPr eaLnBrk="1" hangingPunct="1">
              <a:lnSpc>
                <a:spcPct val="80000"/>
              </a:lnSpc>
            </a:pPr>
            <a:endParaRPr lang="en-US" dirty="0"/>
          </a:p>
          <a:p>
            <a:pPr eaLnBrk="1" hangingPunct="1">
              <a:lnSpc>
                <a:spcPct val="80000"/>
              </a:lnSpc>
            </a:pPr>
            <a:r>
              <a:rPr lang="en-US" dirty="0"/>
              <a:t>There is ample evidence that treatment works. The key is to find the right program for each individual’s needs.</a:t>
            </a:r>
          </a:p>
          <a:p>
            <a:pPr eaLnBrk="1" hangingPunct="1">
              <a:lnSpc>
                <a:spcPct val="80000"/>
              </a:lnSpc>
            </a:pPr>
            <a:endParaRPr lang="en-US" dirty="0"/>
          </a:p>
          <a:p>
            <a:pPr eaLnBrk="1" hangingPunct="1">
              <a:lnSpc>
                <a:spcPct val="80000"/>
              </a:lnSpc>
            </a:pPr>
            <a:r>
              <a:rPr lang="en-US" dirty="0"/>
              <a:t>Some people believe meth is not treatable. This is not true. It is challenging, but it clearly is treatable. Another thing to note is that the experts are finding good success rates with several treatment approaches for meth. Generally, the longer the duration and the more comprehensive the program, the better the results are.</a:t>
            </a:r>
          </a:p>
        </p:txBody>
      </p:sp>
      <p:sp>
        <p:nvSpPr>
          <p:cNvPr id="97284" name="Slide Number Placeholder 3"/>
          <p:cNvSpPr>
            <a:spLocks noGrp="1"/>
          </p:cNvSpPr>
          <p:nvPr>
            <p:ph type="sldNum" sz="quarter" idx="5"/>
          </p:nvPr>
        </p:nvSpPr>
        <p:spPr/>
        <p:txBody>
          <a:bodyPr/>
          <a:lstStyle/>
          <a:p>
            <a:pPr>
              <a:defRPr/>
            </a:pPr>
            <a:fld id="{C5EE50B4-DC9E-46E4-8514-A69376B1F755}" type="slidenum">
              <a:rPr lang="en-US" smtClean="0"/>
              <a:pPr>
                <a:defRPr/>
              </a:pPr>
              <a:t>20</a:t>
            </a:fld>
            <a:endParaRPr lang="en-US"/>
          </a:p>
        </p:txBody>
      </p:sp>
    </p:spTree>
    <p:extLst>
      <p:ext uri="{BB962C8B-B14F-4D97-AF65-F5344CB8AC3E}">
        <p14:creationId xmlns:p14="http://schemas.microsoft.com/office/powerpoint/2010/main" val="2188927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3: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1" name="Google Shape;541;p33: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Autofit/>
          </a:bodyPr>
          <a:lstStyle/>
          <a:p>
            <a:pPr marL="0" lvl="0" indent="0" algn="l" rtl="0">
              <a:spcBef>
                <a:spcPts val="0"/>
              </a:spcBef>
              <a:spcAft>
                <a:spcPts val="0"/>
              </a:spcAft>
              <a:buNone/>
            </a:pPr>
            <a:r>
              <a:rPr lang="en-US" dirty="0"/>
              <a:t>Three important things to do when you are seeking treatment for a loved one are: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To ask questions.  Not all treatment providers are created equal and different programs have different approaches.  The Partnership to End Addiction has developed a Treatment e-book that identifies questions to ask of a provider.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Substance use disorders are chronic and recurring.  It is important to provide Continuing Care and another e-book from the Partnership provides information on that topic.</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Finally, it is important for caregivers to take care of themselves. Helping a person struggling with a substance use disorder can be exhausting and overwhelming.  </a:t>
            </a:r>
            <a:endParaRPr dirty="0"/>
          </a:p>
        </p:txBody>
      </p:sp>
      <p:sp>
        <p:nvSpPr>
          <p:cNvPr id="542" name="Google Shape;542;p33: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resources and websites we’ve created</a:t>
            </a:r>
          </a:p>
          <a:p>
            <a:r>
              <a:rPr lang="en-US" dirty="0"/>
              <a:t>SAMSHA meth website and phone number </a:t>
            </a:r>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22</a:t>
            </a:fld>
            <a:endParaRPr lang="en-US"/>
          </a:p>
        </p:txBody>
      </p:sp>
    </p:spTree>
    <p:extLst>
      <p:ext uri="{BB962C8B-B14F-4D97-AF65-F5344CB8AC3E}">
        <p14:creationId xmlns:p14="http://schemas.microsoft.com/office/powerpoint/2010/main" val="2255396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Let’s take a closer look at what is methamphetamine.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n-US" dirty="0"/>
          </a:p>
          <a:p>
            <a:pPr marL="0" lvl="0" indent="0" algn="l" rtl="0">
              <a:spcBef>
                <a:spcPts val="0"/>
              </a:spcBef>
              <a:spcAft>
                <a:spcPts val="0"/>
              </a:spcAft>
              <a:buNone/>
            </a:pPr>
            <a:r>
              <a:rPr lang="en-US" sz="1200" b="0" i="0" u="none" strike="noStrike" baseline="0" dirty="0">
                <a:solidFill>
                  <a:srgbClr val="222222"/>
                </a:solidFill>
                <a:latin typeface="Lora-Regular"/>
              </a:rPr>
              <a:t>Methamphetamine is a powerful, highly addictive stimulant drug that affects the central nervous system. The drug’s ability to rapidly release high levels of dopamine in reward areas of the brain creates physical and psychological dependence and can lead to a substance use disorder. </a:t>
            </a:r>
            <a:r>
              <a:rPr lang="en-US" sz="1200" b="1" i="1" u="none" strike="noStrike" baseline="0" dirty="0">
                <a:solidFill>
                  <a:srgbClr val="222222"/>
                </a:solidFill>
                <a:latin typeface="Lora-Regular"/>
              </a:rPr>
              <a:t>CLICK</a:t>
            </a:r>
            <a:endParaRPr lang="en-US" b="1" i="1"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It is chemically similar to amphetamine, a prescription stimulant that increases specific types of brain activity.</a:t>
            </a:r>
            <a:r>
              <a:rPr lang="en-US" sz="1200" b="1" i="1" u="none" strike="noStrike" baseline="0" dirty="0">
                <a:solidFill>
                  <a:srgbClr val="222222"/>
                </a:solidFill>
                <a:latin typeface="Lora-Regular"/>
              </a:rPr>
              <a:t> CLICK</a:t>
            </a:r>
          </a:p>
          <a:p>
            <a:pPr marL="0" lvl="0" indent="0" algn="l" rtl="0">
              <a:spcBef>
                <a:spcPts val="0"/>
              </a:spcBef>
              <a:spcAft>
                <a:spcPts val="0"/>
              </a:spcAft>
              <a:buNone/>
            </a:pPr>
            <a:endParaRPr lang="en-US" sz="1200" b="1" i="1" u="none" strike="noStrike" baseline="0" dirty="0">
              <a:solidFill>
                <a:srgbClr val="222222"/>
              </a:solidFill>
              <a:latin typeface="Lora-Regular"/>
            </a:endParaRPr>
          </a:p>
          <a:p>
            <a:pPr marL="0" lvl="0" indent="0" algn="l" rtl="0">
              <a:spcBef>
                <a:spcPts val="0"/>
              </a:spcBef>
              <a:spcAft>
                <a:spcPts val="0"/>
              </a:spcAft>
              <a:buNone/>
            </a:pPr>
            <a:r>
              <a:rPr lang="en-US" sz="1200" b="0" i="0" u="none" strike="noStrike" baseline="0" dirty="0">
                <a:solidFill>
                  <a:srgbClr val="222222"/>
                </a:solidFill>
                <a:latin typeface="Lora-Regular"/>
              </a:rPr>
              <a:t>Common street names include blue, crystal, ice, meth, and speed. </a:t>
            </a:r>
            <a:r>
              <a:rPr lang="en-US" sz="1200" b="1" i="1" u="none" strike="noStrike" baseline="0" dirty="0">
                <a:solidFill>
                  <a:srgbClr val="222222"/>
                </a:solidFill>
                <a:latin typeface="Lora-Regular"/>
              </a:rPr>
              <a:t>CLICK</a:t>
            </a:r>
          </a:p>
          <a:p>
            <a:pPr marL="0" lvl="0" indent="0" algn="l" rtl="0">
              <a:spcBef>
                <a:spcPts val="0"/>
              </a:spcBef>
              <a:spcAft>
                <a:spcPts val="0"/>
              </a:spcAft>
              <a:buNone/>
            </a:pPr>
            <a:endParaRPr lang="en-US" sz="1200" b="1" i="1" u="none" strike="noStrike" baseline="0" dirty="0">
              <a:solidFill>
                <a:srgbClr val="222222"/>
              </a:solidFill>
              <a:latin typeface="Lora-Regular"/>
            </a:endParaRPr>
          </a:p>
          <a:p>
            <a:pPr marL="0" lvl="0" indent="0" algn="l" rtl="0">
              <a:spcBef>
                <a:spcPts val="0"/>
              </a:spcBef>
              <a:spcAft>
                <a:spcPts val="0"/>
              </a:spcAft>
              <a:buNone/>
            </a:pPr>
            <a:r>
              <a:rPr lang="en-US" sz="1200" b="0" i="0" u="none" strike="noStrike" baseline="0" dirty="0">
                <a:solidFill>
                  <a:srgbClr val="222222"/>
                </a:solidFill>
                <a:latin typeface="Lora-Regular"/>
              </a:rPr>
              <a:t>People who sell drugs often use emojis to advertise meth for sale on social media sites. </a:t>
            </a:r>
            <a:r>
              <a:rPr lang="en-US" sz="1200" b="1" i="1" u="none" strike="noStrike" baseline="0" dirty="0">
                <a:solidFill>
                  <a:srgbClr val="222222"/>
                </a:solidFill>
                <a:latin typeface="Lora-Regular"/>
              </a:rPr>
              <a:t>CLICK</a:t>
            </a:r>
            <a:endParaRPr dirty="0"/>
          </a:p>
        </p:txBody>
      </p:sp>
      <p:sp>
        <p:nvSpPr>
          <p:cNvPr id="124" name="Google Shape;124;p5: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6: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lumMod val="50000"/>
                  </a:schemeClr>
                </a:solidFill>
                <a:effectLst/>
                <a:latin typeface="Calibri" panose="020F0502020204030204" pitchFamily="34" charset="0"/>
                <a:ea typeface="Calibri" panose="020F0502020204030204" pitchFamily="34" charset="0"/>
                <a:cs typeface="Calibri" panose="020F0502020204030204" pitchFamily="34" charset="0"/>
              </a:rPr>
              <a:t>Methamphetamine can come in many different forms. The most common form being crystal methamphetamine which looks like glass fragments or shiny, bluish-white rocks. </a:t>
            </a:r>
          </a:p>
          <a:p>
            <a:pPr marL="0" lvl="0" indent="0" algn="l" rtl="0">
              <a:spcBef>
                <a:spcPts val="0"/>
              </a:spcBef>
              <a:spcAft>
                <a:spcPts val="0"/>
              </a:spcAft>
              <a:buNone/>
            </a:pPr>
            <a:endParaRPr dirty="0"/>
          </a:p>
        </p:txBody>
      </p:sp>
      <p:sp>
        <p:nvSpPr>
          <p:cNvPr id="138" name="Google Shape;138;p6: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rmAutofit/>
          </a:bodyPr>
          <a:lstStyle/>
          <a:p>
            <a:pPr marL="0" lvl="0" indent="0" algn="l" rtl="0">
              <a:spcBef>
                <a:spcPts val="0"/>
              </a:spcBef>
              <a:spcAft>
                <a:spcPts val="0"/>
              </a:spcAft>
              <a:buNone/>
            </a:pPr>
            <a:r>
              <a:rPr lang="en-US" sz="1200" dirty="0">
                <a:effectLst/>
                <a:latin typeface="Calibri" panose="020F0502020204030204" pitchFamily="34" charset="0"/>
                <a:ea typeface="Calibri" panose="020F0502020204030204" pitchFamily="34" charset="0"/>
                <a:cs typeface="Calibri" panose="020F0502020204030204" pitchFamily="34" charset="0"/>
              </a:rPr>
              <a:t>Typically, individuals smoke, snort, or inject methamphetamine.</a:t>
            </a:r>
          </a:p>
        </p:txBody>
      </p:sp>
      <p:sp>
        <p:nvSpPr>
          <p:cNvPr id="164" name="Google Shape;164;p8: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a:spLocks noGrp="1" noRot="1" noChangeAspect="1"/>
          </p:cNvSpPr>
          <p:nvPr>
            <p:ph type="sldImg" idx="2"/>
          </p:nvPr>
        </p:nvSpPr>
        <p:spPr>
          <a:xfrm>
            <a:off x="457200" y="719138"/>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9:notes"/>
          <p:cNvSpPr txBox="1">
            <a:spLocks noGrp="1"/>
          </p:cNvSpPr>
          <p:nvPr>
            <p:ph type="body" idx="1"/>
          </p:nvPr>
        </p:nvSpPr>
        <p:spPr>
          <a:xfrm>
            <a:off x="731521" y="4560571"/>
            <a:ext cx="5852160" cy="4320540"/>
          </a:xfrm>
          <a:prstGeom prst="rect">
            <a:avLst/>
          </a:prstGeom>
          <a:noFill/>
          <a:ln>
            <a:noFill/>
          </a:ln>
        </p:spPr>
        <p:txBody>
          <a:bodyPr spcFirstLastPara="1" wrap="square" lIns="96700" tIns="48350" rIns="96700" bIns="48350" anchor="t" anchorCtr="0">
            <a:noAutofit/>
          </a:bodyPr>
          <a:lstStyle/>
          <a:p>
            <a:pPr marL="0" lvl="0" indent="0" algn="l" rtl="0">
              <a:spcBef>
                <a:spcPts val="0"/>
              </a:spcBef>
              <a:spcAft>
                <a:spcPts val="0"/>
              </a:spcAft>
              <a:buNone/>
            </a:pPr>
            <a:r>
              <a:rPr lang="en-US" dirty="0"/>
              <a:t>Now that we have a better understanding of what meth is, let’s talk about why it is such a concern for Arizona communities.</a:t>
            </a:r>
            <a:endParaRPr dirty="0"/>
          </a:p>
        </p:txBody>
      </p:sp>
      <p:sp>
        <p:nvSpPr>
          <p:cNvPr id="184" name="Google Shape;184;p9:notes"/>
          <p:cNvSpPr txBox="1">
            <a:spLocks noGrp="1"/>
          </p:cNvSpPr>
          <p:nvPr>
            <p:ph type="sldNum" idx="12"/>
          </p:nvPr>
        </p:nvSpPr>
        <p:spPr>
          <a:xfrm>
            <a:off x="4143589" y="9119473"/>
            <a:ext cx="3169920" cy="480060"/>
          </a:xfrm>
          <a:prstGeom prst="rect">
            <a:avLst/>
          </a:prstGeom>
          <a:noFill/>
          <a:ln>
            <a:noFill/>
          </a:ln>
        </p:spPr>
        <p:txBody>
          <a:bodyPr spcFirstLastPara="1" wrap="square" lIns="96700" tIns="48350" rIns="96700" bIns="483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Meth has been around for a long time. Anyone that was in Arizona in the early 2000’s might remember the impact from methamphetamine made in home labs.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262F42"/>
                </a:solidFill>
                <a:effectLst/>
                <a:latin typeface="Calibri" panose="020F0502020204030204" pitchFamily="34" charset="0"/>
                <a:ea typeface="Calibri" panose="020F0502020204030204" pitchFamily="34" charset="0"/>
                <a:cs typeface="Calibri" panose="020F0502020204030204" pitchFamily="34" charset="0"/>
              </a:rPr>
              <a:t>Meth 2.0 is the nickname for today’s methamphetamine that is even stronger and cheaper.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Today’s meth is more pure. </a:t>
            </a:r>
            <a:r>
              <a:rPr lang="en-US" sz="1800" b="1" i="1" u="none" strike="noStrike" baseline="0" dirty="0">
                <a:solidFill>
                  <a:srgbClr val="222222"/>
                </a:solidFill>
                <a:latin typeface="Lora-Regular"/>
              </a:rPr>
              <a:t>CLICK</a:t>
            </a:r>
            <a:r>
              <a:rPr lang="en-US" sz="1800" b="0" i="0" u="none" strike="noStrike" baseline="0" dirty="0">
                <a:solidFill>
                  <a:srgbClr val="222222"/>
                </a:solidFill>
                <a:latin typeface="Lora-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More available. </a:t>
            </a:r>
            <a:r>
              <a:rPr lang="en-US" sz="1800" b="1" i="1" u="none" strike="noStrike" baseline="0" dirty="0">
                <a:solidFill>
                  <a:srgbClr val="222222"/>
                </a:solidFill>
                <a:latin typeface="Lora-Regular"/>
              </a:rPr>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More dangerous. </a:t>
            </a:r>
            <a:r>
              <a:rPr lang="en-US" sz="1800" b="1" i="1" u="none" strike="noStrike" baseline="0" dirty="0">
                <a:solidFill>
                  <a:srgbClr val="222222"/>
                </a:solidFill>
                <a:latin typeface="Lora-Regular"/>
              </a:rPr>
              <a:t>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222222"/>
                </a:solidFill>
                <a:latin typeface="Lora-Regular"/>
              </a:rPr>
              <a:t>A</a:t>
            </a:r>
            <a:r>
              <a:rPr lang="en-US" sz="1800" dirty="0">
                <a:effectLst/>
                <a:latin typeface="Calibri" panose="020F0502020204030204" pitchFamily="34" charset="0"/>
                <a:ea typeface="Calibri" panose="020F0502020204030204" pitchFamily="34" charset="0"/>
                <a:cs typeface="Calibri" panose="020F0502020204030204" pitchFamily="34" charset="0"/>
              </a:rPr>
              <a:t>nd more deadly. </a:t>
            </a:r>
            <a:r>
              <a:rPr lang="en-US" sz="1800" b="1" i="1" u="none" strike="noStrike" baseline="0" dirty="0">
                <a:solidFill>
                  <a:srgbClr val="222222"/>
                </a:solidFill>
                <a:latin typeface="Lora-Regular"/>
              </a:rPr>
              <a:t>CLICK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algn="l"/>
            <a:r>
              <a:rPr lang="en-US" sz="1800" b="0" i="0" u="none" strike="noStrike" baseline="0" dirty="0">
                <a:solidFill>
                  <a:srgbClr val="222222"/>
                </a:solidFill>
                <a:latin typeface="Lora-Regular"/>
              </a:rPr>
              <a:t>Due to increased methamphetamine production in Mexico and declining costs, Arizona is seeing a devastating increase of people who sell and people who use methamphetamine in their communities.</a:t>
            </a:r>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7</a:t>
            </a:fld>
            <a:endParaRPr lang="en-US"/>
          </a:p>
        </p:txBody>
      </p:sp>
    </p:spTree>
    <p:extLst>
      <p:ext uri="{BB962C8B-B14F-4D97-AF65-F5344CB8AC3E}">
        <p14:creationId xmlns:p14="http://schemas.microsoft.com/office/powerpoint/2010/main" val="251350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While much attention is focused on the opioid crisis, a methamphetamine crisis has been quietly, but actively, gaining steam.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The National Institutes of Health has found there was a 5-fold increase in the number of deaths from methamphetamine over the past 8 years.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Methamphetamine overdose deaths rise sharply nationwide | National Institute on Drug Abuse (NIDA)</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b="0" i="0" u="none" strike="noStrike" baseline="0" dirty="0">
                <a:solidFill>
                  <a:srgbClr val="00295B"/>
                </a:solidFill>
                <a:latin typeface="Arial" panose="020B0604020202020204" pitchFamily="34" charset="0"/>
              </a:rPr>
              <a:t>From 2012 through 2018, the age-adjusted rate of drug overdose deaths involving cocaine more than tripled, and the rate of deaths involving psychostimulants with abuse potential increased nearly 5-fold. https://www.cdc.gov/nchs/data/databriefs/db356-h.pdf</a:t>
            </a:r>
          </a:p>
          <a:p>
            <a:endParaRPr lang="en-US" sz="1200" b="0" i="0" u="none" strike="noStrike" baseline="0" dirty="0">
              <a:solidFill>
                <a:srgbClr val="00295B"/>
              </a:solidFill>
              <a:latin typeface="Arial" panose="020B0604020202020204" pitchFamily="34" charset="0"/>
            </a:endParaRPr>
          </a:p>
          <a:p>
            <a:r>
              <a:rPr lang="en-US" sz="1200" b="1" i="1" u="none" strike="noStrike" baseline="0" dirty="0">
                <a:solidFill>
                  <a:srgbClr val="00295B"/>
                </a:solidFill>
                <a:latin typeface="Arial" panose="020B0604020202020204" pitchFamily="34" charset="0"/>
              </a:rPr>
              <a:t>CLICK   </a:t>
            </a:r>
            <a:r>
              <a:rPr lang="en-US" sz="1200" b="0" i="0" u="none" strike="noStrike" baseline="0" dirty="0">
                <a:solidFill>
                  <a:srgbClr val="00295B"/>
                </a:solidFill>
                <a:latin typeface="Arial" panose="020B0604020202020204" pitchFamily="34" charset="0"/>
              </a:rPr>
              <a:t>Quote source: https://www.upi.com/Health_News/2021/01/20/US-sees-5-fold-increase-in-methamphetamine-overdose-deaths/8061611153807/</a:t>
            </a:r>
            <a:endParaRPr lang="en-US" b="0" dirty="0"/>
          </a:p>
          <a:p>
            <a:endParaRPr lang="en-US" dirty="0"/>
          </a:p>
          <a:p>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8</a:t>
            </a:fld>
            <a:endParaRPr lang="en-US"/>
          </a:p>
        </p:txBody>
      </p:sp>
    </p:spTree>
    <p:extLst>
      <p:ext uri="{BB962C8B-B14F-4D97-AF65-F5344CB8AC3E}">
        <p14:creationId xmlns:p14="http://schemas.microsoft.com/office/powerpoint/2010/main" val="45790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Methamphetamine is produced, for the most part, on an industrial scale in Mexico. Oftentimes, these operations are called Super Labs.</a:t>
            </a:r>
          </a:p>
          <a:p>
            <a:endParaRPr lang="en-US" dirty="0"/>
          </a:p>
          <a:p>
            <a:r>
              <a:rPr lang="en-US" dirty="0"/>
              <a:t>The Southwest Border remains the main entry point for the majority of methamphetamine entering the United States.</a:t>
            </a:r>
          </a:p>
          <a:p>
            <a:endParaRPr lang="en-US" dirty="0"/>
          </a:p>
          <a:p>
            <a:r>
              <a:rPr lang="en-US" dirty="0"/>
              <a:t>The top photos are from the Drug Enforcement Administration’s Phoenix Division’s investigation</a:t>
            </a:r>
            <a:r>
              <a:rPr lang="en-US" baseline="0" dirty="0"/>
              <a:t> of an industrial scale meth lab in Mexico. </a:t>
            </a:r>
            <a:endParaRPr lang="en-US" dirty="0"/>
          </a:p>
          <a:p>
            <a:r>
              <a:rPr lang="en-US" dirty="0"/>
              <a:t> </a:t>
            </a:r>
          </a:p>
          <a:p>
            <a:r>
              <a:rPr lang="en-US" dirty="0"/>
              <a:t>The lower right photo is from August of 2021 showing what U.S. Customs and Border Protection officials called the largest methamphetamine drug-smuggling seizure along the southwest border to date. There was more than 2 tons of meth found.</a:t>
            </a:r>
          </a:p>
          <a:p>
            <a:endParaRPr lang="en-US" dirty="0"/>
          </a:p>
          <a:p>
            <a:r>
              <a:rPr lang="en-US" dirty="0"/>
              <a:t>They also found 127 pounds of fentanyl powder. (shown in the photo in the lower right corner) </a:t>
            </a:r>
          </a:p>
          <a:p>
            <a:endParaRPr lang="en-US" dirty="0"/>
          </a:p>
          <a:p>
            <a:r>
              <a:rPr lang="en-US" dirty="0">
                <a:hlinkClick r:id="rId3"/>
              </a:rPr>
              <a:t>CBP Officers Seize 2.8 Tons of Methamphetamine and Fentanyl at the </a:t>
            </a:r>
            <a:r>
              <a:rPr lang="en-US" dirty="0" err="1">
                <a:hlinkClick r:id="rId3"/>
              </a:rPr>
              <a:t>Otay</a:t>
            </a:r>
            <a:r>
              <a:rPr lang="en-US" dirty="0">
                <a:hlinkClick r:id="rId3"/>
              </a:rPr>
              <a:t> Mesa Commercial Facility | U.S. Customs and Border Protection</a:t>
            </a:r>
            <a:endParaRPr lang="en-US" dirty="0"/>
          </a:p>
        </p:txBody>
      </p:sp>
      <p:sp>
        <p:nvSpPr>
          <p:cNvPr id="4" name="Header Placeholder 3"/>
          <p:cNvSpPr>
            <a:spLocks noGrp="1"/>
          </p:cNvSpPr>
          <p:nvPr>
            <p:ph type="hdr" sz="quarter"/>
          </p:nvPr>
        </p:nvSpPr>
        <p:spPr/>
        <p:txBody>
          <a:bodyPr/>
          <a:lstStyle/>
          <a:p>
            <a:r>
              <a:rPr lang="en-US"/>
              <a:t>HEROIN + OTHER OPIOIDS IN AZ</a:t>
            </a:r>
          </a:p>
        </p:txBody>
      </p:sp>
      <p:sp>
        <p:nvSpPr>
          <p:cNvPr id="5" name="Footer Placeholder 4"/>
          <p:cNvSpPr>
            <a:spLocks noGrp="1"/>
          </p:cNvSpPr>
          <p:nvPr>
            <p:ph type="ftr" sz="quarter" idx="4"/>
          </p:nvPr>
        </p:nvSpPr>
        <p:spPr/>
        <p:txBody>
          <a:bodyPr/>
          <a:lstStyle/>
          <a:p>
            <a:r>
              <a:rPr lang="en-US"/>
              <a:t>http://pact360.org/page/az-opioids</a:t>
            </a:r>
          </a:p>
        </p:txBody>
      </p:sp>
      <p:sp>
        <p:nvSpPr>
          <p:cNvPr id="6" name="Slide Number Placeholder 5"/>
          <p:cNvSpPr>
            <a:spLocks noGrp="1"/>
          </p:cNvSpPr>
          <p:nvPr>
            <p:ph type="sldNum" sz="quarter" idx="5"/>
          </p:nvPr>
        </p:nvSpPr>
        <p:spPr/>
        <p:txBody>
          <a:bodyPr/>
          <a:lstStyle/>
          <a:p>
            <a:fld id="{00237874-9146-4330-BCE1-A8C0DFA9340F}" type="slidenum">
              <a:rPr lang="en-US" smtClean="0"/>
              <a:pPr/>
              <a:t>9</a:t>
            </a:fld>
            <a:endParaRPr lang="en-US"/>
          </a:p>
        </p:txBody>
      </p:sp>
    </p:spTree>
    <p:extLst>
      <p:ext uri="{BB962C8B-B14F-4D97-AF65-F5344CB8AC3E}">
        <p14:creationId xmlns:p14="http://schemas.microsoft.com/office/powerpoint/2010/main" val="3680296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descr="G:\Youth Count\SAC-MATFORCE\SACLA\fentanyl\Adult PPT\SACLA PPT Header 1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6435" y="4225692"/>
            <a:ext cx="8978900" cy="890588"/>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a:spLocks noGrp="1"/>
          </p:cNvSpPr>
          <p:nvPr>
            <p:ph type="title"/>
          </p:nvPr>
        </p:nvSpPr>
        <p:spPr>
          <a:xfrm>
            <a:off x="533400" y="10886"/>
            <a:ext cx="8001000" cy="857250"/>
          </a:xfrm>
        </p:spPr>
        <p:txBody>
          <a:bodyPr/>
          <a:lstStyle>
            <a:lvl1pPr>
              <a:defRPr sz="3200">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315501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Slide Number Placeholder 5"/>
          <p:cNvSpPr>
            <a:spLocks noGrp="1" noChangeArrowheads="1"/>
          </p:cNvSpPr>
          <p:nvPr>
            <p:ph type="sldNum" idx="12"/>
          </p:nvPr>
        </p:nvSpPr>
        <p:spPr>
          <a:xfrm>
            <a:off x="3433762" y="4857750"/>
            <a:ext cx="2128838" cy="285750"/>
          </a:xfrm>
          <a:prstGeom prst="rect">
            <a:avLst/>
          </a:prstGeom>
        </p:spPr>
        <p:txBody>
          <a:bodyPr/>
          <a:lstStyle>
            <a:lvl1pPr hangingPunct="0">
              <a:lnSpc>
                <a:spcPct val="93000"/>
              </a:lnSpc>
              <a:buClr>
                <a:srgbClr val="000000"/>
              </a:buClr>
              <a:buSzPct val="100000"/>
              <a:buFont typeface="Times New Roman" pitchFamily="-65" charset="0"/>
              <a:buNone/>
              <a:defRPr>
                <a:latin typeface="Arial" charset="0"/>
                <a:ea typeface="+mn-ea"/>
                <a:cs typeface="+mn-cs"/>
              </a:defRPr>
            </a:lvl1pPr>
          </a:lstStyle>
          <a:p>
            <a:pPr>
              <a:defRPr/>
            </a:pPr>
            <a:fld id="{20B1B57E-8EF9-4618-9B95-A8C7A4BAEA0A}" type="slidenum">
              <a:rPr lang="en-US" smtClean="0"/>
              <a:pPr>
                <a:defRPr/>
              </a:pPr>
              <a:t>‹#›</a:t>
            </a:fld>
            <a:endParaRPr lang="en-US" dirty="0"/>
          </a:p>
        </p:txBody>
      </p:sp>
      <p:sp>
        <p:nvSpPr>
          <p:cNvPr id="3" name="Rectangle 2"/>
          <p:cNvSpPr/>
          <p:nvPr userDrawn="1"/>
        </p:nvSpPr>
        <p:spPr>
          <a:xfrm>
            <a:off x="152400" y="514350"/>
            <a:ext cx="8763000" cy="1066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334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6146" name="Picture 2" descr="G:\Youth Count\SAC-MATFORCE\SACLA\logo\new logo 2020\sacla_logo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96000" y="4171950"/>
            <a:ext cx="2514600" cy="92057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G:\Youth Count\SAC-MATFORCE\SACLA\fentanyl\Adult PPT\SACLA PPT Header 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6343652" y="2343149"/>
            <a:ext cx="5143500" cy="4571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533400" y="10886"/>
            <a:ext cx="8001000" cy="857250"/>
          </a:xfrm>
        </p:spPr>
        <p:txBody>
          <a:bodyPr/>
          <a:lstStyle>
            <a:lvl1pPr>
              <a:defRPr sz="3200">
                <a:solidFill>
                  <a:schemeClr val="tx2">
                    <a:lumMod val="50000"/>
                  </a:schemeClr>
                </a:solidFill>
              </a:defRPr>
            </a:lvl1pPr>
          </a:lstStyle>
          <a:p>
            <a:r>
              <a:rPr lang="en-US" dirty="0"/>
              <a:t>Click to edit Master title style</a:t>
            </a:r>
          </a:p>
        </p:txBody>
      </p:sp>
    </p:spTree>
    <p:extLst>
      <p:ext uri="{BB962C8B-B14F-4D97-AF65-F5344CB8AC3E}">
        <p14:creationId xmlns:p14="http://schemas.microsoft.com/office/powerpoint/2010/main" val="218314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tx2">
                    <a:lumMod val="50000"/>
                  </a:schemeClr>
                </a:solidFill>
              </a:defRPr>
            </a:lvl1pPr>
          </a:lstStyle>
          <a:p>
            <a:r>
              <a:rPr lang="en-US" dirty="0"/>
              <a:t>Click to edit Master title style</a:t>
            </a:r>
          </a:p>
        </p:txBody>
      </p:sp>
      <p:sp>
        <p:nvSpPr>
          <p:cNvPr id="3" name="Content Placeholder 2"/>
          <p:cNvSpPr>
            <a:spLocks noGrp="1"/>
          </p:cNvSpPr>
          <p:nvPr>
            <p:ph idx="1"/>
          </p:nvPr>
        </p:nvSpPr>
        <p:spPr>
          <a:xfrm>
            <a:off x="533400" y="1085851"/>
            <a:ext cx="8001000" cy="3211045"/>
          </a:xfrm>
        </p:spPr>
        <p:txBody>
          <a:bodyPr/>
          <a:lstStyle>
            <a:lvl1pPr marL="342900" indent="-342900">
              <a:buClr>
                <a:srgbClr val="9C5556"/>
              </a:buClr>
              <a:buFont typeface="Arial" pitchFamily="34" charset="0"/>
              <a:buChar char="•"/>
              <a:defRPr sz="2400">
                <a:solidFill>
                  <a:schemeClr val="tx2"/>
                </a:solidFill>
              </a:defRPr>
            </a:lvl1pPr>
            <a:lvl2pPr marL="742950" indent="-285750">
              <a:buClr>
                <a:srgbClr val="9C5556"/>
              </a:buClr>
              <a:buSzPct val="80000"/>
              <a:buFont typeface="Arial" pitchFamily="34" charset="0"/>
              <a:buChar char="•"/>
              <a:defRPr>
                <a:solidFill>
                  <a:schemeClr val="tx2"/>
                </a:solidFill>
              </a:defRPr>
            </a:lvl2pPr>
            <a:lvl3pPr marL="1143000" indent="-228600">
              <a:buClr>
                <a:srgbClr val="00A8CF"/>
              </a:buClr>
              <a:buFont typeface="Arial" pitchFamily="34" charset="0"/>
              <a:buChar char="•"/>
              <a:defRPr>
                <a:solidFill>
                  <a:schemeClr val="tx2"/>
                </a:solidFill>
              </a:defRPr>
            </a:lvl3pPr>
            <a:lvl4pPr marL="1600200" indent="-228600">
              <a:buClr>
                <a:srgbClr val="00A8CF"/>
              </a:buClr>
              <a:buFont typeface="Arial" pitchFamily="34" charset="0"/>
              <a:buChar char="•"/>
              <a:defRPr>
                <a:solidFill>
                  <a:schemeClr val="tx2"/>
                </a:solidFill>
              </a:defRPr>
            </a:lvl4pPr>
            <a:lvl5pPr marL="2057400" indent="-228600">
              <a:buClr>
                <a:srgbClr val="00A8CF"/>
              </a:buClr>
              <a:buFont typeface="Arial" pitchFamily="34" charset="0"/>
              <a:buChar char="•"/>
              <a:defRPr>
                <a:solidFill>
                  <a:schemeClr val="tx2"/>
                </a:solidFill>
              </a:defRPr>
            </a:lvl5pPr>
          </a:lstStyle>
          <a:p>
            <a:pPr lvl="0"/>
            <a:r>
              <a:rPr lang="en-US" dirty="0"/>
              <a:t>Click to edit Master text styles</a:t>
            </a:r>
          </a:p>
          <a:p>
            <a:pPr lvl="1"/>
            <a:r>
              <a:rPr lang="en-US" dirty="0"/>
              <a:t>Second level</a:t>
            </a:r>
          </a:p>
        </p:txBody>
      </p:sp>
      <p:pic>
        <p:nvPicPr>
          <p:cNvPr id="5122" name="Picture 2" descr="G:\Youth Count\SAC-MATFORCE\SACLA\fentanyl\Adult PPT\SACLA PPT Header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 y="839787"/>
            <a:ext cx="8839200" cy="2079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Youth Count\SAC-MATFORCE\SACLA\logo\new logo 2020\sacla_logo_final_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39000" y="4423015"/>
            <a:ext cx="1828800" cy="66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0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34892"/>
            <a:ext cx="7772400" cy="1021557"/>
          </a:xfrm>
        </p:spPr>
        <p:txBody>
          <a:bodyPr anchor="t"/>
          <a:lstStyle>
            <a:lvl1pPr algn="l">
              <a:defRPr lang="en-US" b="1" dirty="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1809750"/>
            <a:ext cx="7772400" cy="1125140"/>
          </a:xfrm>
        </p:spPr>
        <p:txBody>
          <a:bodyPr anchor="b"/>
          <a:lstStyle>
            <a:lvl1pPr marL="0" indent="0">
              <a:buNone/>
              <a:defRPr sz="20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2" descr="G:\Youth Count\SAC-MATFORCE\SACLA\logo\new logo 2020\sacla_logo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248400" y="4227743"/>
            <a:ext cx="2362200" cy="8647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Youth Count\SAC-MATFORCE\SACLA\fentanyl\Adult PPT\SACLA PPT Header 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6343652" y="2343149"/>
            <a:ext cx="5143500" cy="45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1749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3232"/>
            <a:ext cx="7772400" cy="1021557"/>
          </a:xfrm>
        </p:spPr>
        <p:txBody>
          <a:bodyPr anchor="t"/>
          <a:lstStyle>
            <a:lvl1pPr algn="l">
              <a:defRPr lang="en-US" b="1" dirty="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1657350"/>
            <a:ext cx="7772400" cy="1125140"/>
          </a:xfrm>
        </p:spPr>
        <p:txBody>
          <a:bodyPr anchor="b"/>
          <a:lstStyle>
            <a:lvl1pPr marL="0" indent="0">
              <a:buNone/>
              <a:defRPr sz="20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7" name="Picture 2" descr="G:\Youth Count\SAC-MATFORCE\SACLA\logo\new logo 2020\sacla_logo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34200" y="4311431"/>
            <a:ext cx="2133600" cy="7810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G:\Youth Count\SAC-MATFORCE\SACLA\fentanyl\Adult PPT\SACLA PPT Header 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9492" y="2803127"/>
            <a:ext cx="8839200" cy="20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356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993232"/>
            <a:ext cx="7772400" cy="1021557"/>
          </a:xfrm>
        </p:spPr>
        <p:txBody>
          <a:bodyPr anchor="t"/>
          <a:lstStyle>
            <a:lvl1pPr algn="l">
              <a:defRPr lang="en-US" b="1" dirty="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722313" y="1657350"/>
            <a:ext cx="7772400" cy="1125140"/>
          </a:xfrm>
        </p:spPr>
        <p:txBody>
          <a:bodyPr anchor="b"/>
          <a:lstStyle>
            <a:lvl1pPr marL="0" indent="0">
              <a:buNone/>
              <a:defRPr sz="2000" b="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6" name="Picture 2" descr="G:\Youth Count\SAC-MATFORCE\SACLA\fentanyl\Adult PPT\SACLA PPT Header 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8965"/>
          <a:stretch/>
        </p:blipFill>
        <p:spPr bwMode="auto">
          <a:xfrm flipH="1">
            <a:off x="-304800" y="2803127"/>
            <a:ext cx="7162800" cy="207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G:\Youth Count\SAC-MATFORCE\SACLA\logo\new logo 2020\sacla_logo_final_we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34200" y="2516560"/>
            <a:ext cx="2133600" cy="781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93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DD9D56"/>
          </a:solidFill>
        </p:spPr>
        <p:txBody>
          <a:bodyPr/>
          <a:lstStyle>
            <a:lvl1pPr>
              <a:defRPr>
                <a:solidFill>
                  <a:schemeClr val="tx2">
                    <a:lumMod val="50000"/>
                  </a:schemeClr>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buClr>
                <a:srgbClr val="18B0C5"/>
              </a:buClr>
              <a:defRPr sz="2800">
                <a:solidFill>
                  <a:schemeClr val="tx2"/>
                </a:solidFill>
              </a:defRPr>
            </a:lvl1pPr>
            <a:lvl2pPr>
              <a:buClr>
                <a:srgbClr val="18B0C5"/>
              </a:buClr>
              <a:defRPr sz="2400">
                <a:solidFill>
                  <a:schemeClr val="tx2"/>
                </a:solidFill>
              </a:defRPr>
            </a:lvl2pPr>
            <a:lvl3pPr>
              <a:buClr>
                <a:srgbClr val="18B0C5"/>
              </a:buClr>
              <a:defRPr sz="2000">
                <a:solidFill>
                  <a:schemeClr val="tx2"/>
                </a:solidFill>
              </a:defRPr>
            </a:lvl3pPr>
            <a:lvl4pPr>
              <a:buClr>
                <a:srgbClr val="18B0C5"/>
              </a:buClr>
              <a:defRPr sz="1800">
                <a:solidFill>
                  <a:schemeClr val="tx2"/>
                </a:solidFill>
              </a:defRPr>
            </a:lvl4pPr>
            <a:lvl5pPr>
              <a:buClr>
                <a:srgbClr val="18B0C5"/>
              </a:buCl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800">
                <a:solidFill>
                  <a:schemeClr val="tx2"/>
                </a:solidFill>
              </a:defRPr>
            </a:lvl1pPr>
            <a:lvl2pPr>
              <a:defRPr sz="2400">
                <a:solidFill>
                  <a:schemeClr val="tx2"/>
                </a:solidFill>
              </a:defRPr>
            </a:lvl2pPr>
            <a:lvl3pPr>
              <a:defRPr sz="2000">
                <a:solidFill>
                  <a:schemeClr val="tx2"/>
                </a:solidFill>
              </a:defRPr>
            </a:lvl3pPr>
            <a:lvl4pPr>
              <a:defRPr sz="1800">
                <a:solidFill>
                  <a:schemeClr val="tx2"/>
                </a:solidFill>
              </a:defRPr>
            </a:lvl4pPr>
            <a:lvl5pP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2" descr="G:\Youth Count\SAC-MATFORCE\SACLA\logo\new logo 2020\sacla_logo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700" y="4476750"/>
            <a:ext cx="1752600" cy="641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G:\Youth Count\SAC-MATFORCE\SACLA\fentanyl\Adult PPT\SACLA PPT Header 1.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046" t="50000"/>
          <a:stretch/>
        </p:blipFill>
        <p:spPr bwMode="auto">
          <a:xfrm>
            <a:off x="5562600" y="4705350"/>
            <a:ext cx="3906691" cy="228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Youth Count\SAC-MATFORCE\SACLA\fentanyl\Adult PPT\SACLA PPT Header 1.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046" t="50000"/>
          <a:stretch/>
        </p:blipFill>
        <p:spPr bwMode="auto">
          <a:xfrm flipH="1">
            <a:off x="-304800" y="4705350"/>
            <a:ext cx="3906691" cy="22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0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18B0C5"/>
          </a:solidFill>
        </p:spPr>
        <p:txBody>
          <a:bodyPr/>
          <a:lstStyle>
            <a:lvl1pPr algn="ctr">
              <a:defRPr>
                <a:solidFill>
                  <a:srgbClr val="F5EDD7"/>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buClr>
                <a:srgbClr val="9C5556"/>
              </a:buClr>
              <a:defRPr sz="2800">
                <a:solidFill>
                  <a:schemeClr val="tx2"/>
                </a:solidFill>
              </a:defRPr>
            </a:lvl1pPr>
            <a:lvl2pPr>
              <a:buClr>
                <a:srgbClr val="9C5556"/>
              </a:buClr>
              <a:defRPr sz="2400">
                <a:solidFill>
                  <a:schemeClr val="tx2"/>
                </a:solidFill>
              </a:defRPr>
            </a:lvl2pPr>
            <a:lvl3pPr>
              <a:buClr>
                <a:srgbClr val="9C5556"/>
              </a:buClr>
              <a:defRPr sz="2000">
                <a:solidFill>
                  <a:schemeClr val="tx2"/>
                </a:solidFill>
              </a:defRPr>
            </a:lvl3pPr>
            <a:lvl4pPr>
              <a:buClr>
                <a:srgbClr val="9C5556"/>
              </a:buClr>
              <a:defRPr sz="1800">
                <a:solidFill>
                  <a:schemeClr val="tx2"/>
                </a:solidFill>
              </a:defRPr>
            </a:lvl4pPr>
            <a:lvl5pPr>
              <a:buClr>
                <a:srgbClr val="9C5556"/>
              </a:buCl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buClr>
                <a:srgbClr val="9C5556"/>
              </a:buClr>
              <a:defRPr sz="2800">
                <a:solidFill>
                  <a:schemeClr val="tx2"/>
                </a:solidFill>
              </a:defRPr>
            </a:lvl1pPr>
            <a:lvl2pPr>
              <a:buClr>
                <a:srgbClr val="9C5556"/>
              </a:buClr>
              <a:defRPr sz="2400">
                <a:solidFill>
                  <a:schemeClr val="tx2"/>
                </a:solidFill>
              </a:defRPr>
            </a:lvl2pPr>
            <a:lvl3pPr>
              <a:buClr>
                <a:srgbClr val="9C5556"/>
              </a:buClr>
              <a:defRPr sz="2000">
                <a:solidFill>
                  <a:schemeClr val="tx2"/>
                </a:solidFill>
              </a:defRPr>
            </a:lvl3pPr>
            <a:lvl4pPr>
              <a:buClr>
                <a:srgbClr val="9C5556"/>
              </a:buClr>
              <a:defRPr sz="1800">
                <a:solidFill>
                  <a:schemeClr val="tx2"/>
                </a:solidFill>
              </a:defRPr>
            </a:lvl4pPr>
            <a:lvl5pPr>
              <a:buClr>
                <a:srgbClr val="9C5556"/>
              </a:buClr>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2" descr="G:\Youth Count\SAC-MATFORCE\SACLA\logo\new logo 2020\sacla_logo_final_web.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95700" y="4476750"/>
            <a:ext cx="1752600" cy="6416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G:\Youth Count\SAC-MATFORCE\SACLA\fentanyl\Adult PPT\SACLA PPT Header 1.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046" t="-3033" b="-2"/>
          <a:stretch/>
        </p:blipFill>
        <p:spPr bwMode="auto">
          <a:xfrm rot="10800000">
            <a:off x="-304803" y="4645157"/>
            <a:ext cx="3906691"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G:\Youth Count\SAC-MATFORCE\SACLA\fentanyl\Adult PPT\SACLA PPT Header 1.jp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4046" t="-3033" b="-2"/>
          <a:stretch/>
        </p:blipFill>
        <p:spPr bwMode="auto">
          <a:xfrm rot="10800000" flipH="1">
            <a:off x="5542109" y="4645157"/>
            <a:ext cx="3906691"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52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510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10886"/>
            <a:ext cx="8001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dirty="0"/>
              <a:t>Arial Font</a:t>
            </a:r>
          </a:p>
        </p:txBody>
      </p:sp>
      <p:sp>
        <p:nvSpPr>
          <p:cNvPr id="1027" name="Text Placeholder 2"/>
          <p:cNvSpPr>
            <a:spLocks noGrp="1"/>
          </p:cNvSpPr>
          <p:nvPr>
            <p:ph type="body" idx="1"/>
          </p:nvPr>
        </p:nvSpPr>
        <p:spPr bwMode="auto">
          <a:xfrm>
            <a:off x="533400" y="1085851"/>
            <a:ext cx="8001000" cy="329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Arial Font</a:t>
            </a:r>
          </a:p>
          <a:p>
            <a:pPr lvl="1"/>
            <a:r>
              <a:rPr lang="en-US" dirty="0"/>
              <a:t>Arial Font</a:t>
            </a:r>
          </a:p>
        </p:txBody>
      </p:sp>
    </p:spTree>
    <p:extLst>
      <p:ext uri="{BB962C8B-B14F-4D97-AF65-F5344CB8AC3E}">
        <p14:creationId xmlns:p14="http://schemas.microsoft.com/office/powerpoint/2010/main" val="1911838039"/>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82" r:id="rId3"/>
    <p:sldLayoutId id="2147483680" r:id="rId4"/>
    <p:sldLayoutId id="2147483684" r:id="rId5"/>
    <p:sldLayoutId id="2147483685" r:id="rId6"/>
    <p:sldLayoutId id="2147483664" r:id="rId7"/>
    <p:sldLayoutId id="2147483681" r:id="rId8"/>
    <p:sldLayoutId id="2147483667" r:id="rId9"/>
    <p:sldLayoutId id="2147483688" r:id="rId10"/>
  </p:sldLayoutIdLst>
  <p:hf hdr="0" ftr="0" dt="0"/>
  <p:txStyles>
    <p:titleStyle>
      <a:lvl1pPr algn="l" rtl="0" eaLnBrk="1" fontAlgn="base" hangingPunct="1">
        <a:spcBef>
          <a:spcPct val="0"/>
        </a:spcBef>
        <a:spcAft>
          <a:spcPct val="0"/>
        </a:spcAft>
        <a:defRPr sz="3200" b="1" kern="1200">
          <a:solidFill>
            <a:schemeClr val="tx2"/>
          </a:solidFill>
          <a:latin typeface="Arial" pitchFamily="34" charset="0"/>
          <a:ea typeface="+mj-ea"/>
          <a:cs typeface="Arial" pitchFamily="34" charset="0"/>
        </a:defRPr>
      </a:lvl1pPr>
      <a:lvl2pPr algn="ctr" rtl="0" eaLnBrk="1" fontAlgn="base" hangingPunct="1">
        <a:spcBef>
          <a:spcPct val="0"/>
        </a:spcBef>
        <a:spcAft>
          <a:spcPct val="0"/>
        </a:spcAft>
        <a:defRPr sz="3200">
          <a:solidFill>
            <a:srgbClr val="569BBE"/>
          </a:solidFill>
          <a:latin typeface="Arial" charset="0"/>
          <a:cs typeface="Arial" charset="0"/>
        </a:defRPr>
      </a:lvl2pPr>
      <a:lvl3pPr algn="ctr" rtl="0" eaLnBrk="1" fontAlgn="base" hangingPunct="1">
        <a:spcBef>
          <a:spcPct val="0"/>
        </a:spcBef>
        <a:spcAft>
          <a:spcPct val="0"/>
        </a:spcAft>
        <a:defRPr sz="3200">
          <a:solidFill>
            <a:srgbClr val="569BBE"/>
          </a:solidFill>
          <a:latin typeface="Arial" charset="0"/>
          <a:cs typeface="Arial" charset="0"/>
        </a:defRPr>
      </a:lvl3pPr>
      <a:lvl4pPr algn="ctr" rtl="0" eaLnBrk="1" fontAlgn="base" hangingPunct="1">
        <a:spcBef>
          <a:spcPct val="0"/>
        </a:spcBef>
        <a:spcAft>
          <a:spcPct val="0"/>
        </a:spcAft>
        <a:defRPr sz="3200">
          <a:solidFill>
            <a:srgbClr val="569BBE"/>
          </a:solidFill>
          <a:latin typeface="Arial" charset="0"/>
          <a:cs typeface="Arial" charset="0"/>
        </a:defRPr>
      </a:lvl4pPr>
      <a:lvl5pPr algn="ctr" rtl="0" eaLnBrk="1" fontAlgn="base" hangingPunct="1">
        <a:spcBef>
          <a:spcPct val="0"/>
        </a:spcBef>
        <a:spcAft>
          <a:spcPct val="0"/>
        </a:spcAft>
        <a:defRPr sz="3200">
          <a:solidFill>
            <a:srgbClr val="569BBE"/>
          </a:solidFill>
          <a:latin typeface="Arial"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chemeClr val="tx1"/>
        </a:buClr>
        <a:buFont typeface="Arial" charset="0"/>
        <a:buChar char="•"/>
        <a:defRPr sz="2400" kern="1200">
          <a:solidFill>
            <a:srgbClr val="4D4D4F"/>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chemeClr val="tx1"/>
        </a:buClr>
        <a:buSzPct val="80000"/>
        <a:buFont typeface="Arial" pitchFamily="34" charset="0"/>
        <a:buChar char="•"/>
        <a:defRPr sz="2000" kern="1200">
          <a:solidFill>
            <a:srgbClr val="4D4D4F"/>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rgbClr val="40404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EFgn2GQVFbE?feature=oembed" TargetMode="Externa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nY1dLBVEULM?feature=oembed" TargetMode="Externa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6756-DF0B-4681-B879-2C7F2F02FB21}"/>
              </a:ext>
            </a:extLst>
          </p:cNvPr>
          <p:cNvSpPr>
            <a:spLocks noGrp="1"/>
          </p:cNvSpPr>
          <p:nvPr>
            <p:ph type="title"/>
          </p:nvPr>
        </p:nvSpPr>
        <p:spPr>
          <a:xfrm>
            <a:off x="609600" y="2952750"/>
            <a:ext cx="7772400" cy="1021557"/>
          </a:xfrm>
        </p:spPr>
        <p:txBody>
          <a:bodyPr/>
          <a:lstStyle/>
          <a:p>
            <a:r>
              <a:rPr lang="en-US" sz="4000" dirty="0"/>
              <a:t>METH 2.0 | The New Meth</a:t>
            </a:r>
          </a:p>
        </p:txBody>
      </p:sp>
      <p:sp>
        <p:nvSpPr>
          <p:cNvPr id="3" name="Text Placeholder 2">
            <a:extLst>
              <a:ext uri="{FF2B5EF4-FFF2-40B4-BE49-F238E27FC236}">
                <a16:creationId xmlns:a16="http://schemas.microsoft.com/office/drawing/2014/main" id="{31D562C1-2284-4393-BE4E-2F22D22697F9}"/>
              </a:ext>
            </a:extLst>
          </p:cNvPr>
          <p:cNvSpPr>
            <a:spLocks noGrp="1"/>
          </p:cNvSpPr>
          <p:nvPr>
            <p:ph type="body" idx="1"/>
          </p:nvPr>
        </p:nvSpPr>
        <p:spPr>
          <a:xfrm>
            <a:off x="228600" y="2313980"/>
            <a:ext cx="7772400" cy="515540"/>
          </a:xfrm>
        </p:spPr>
        <p:txBody>
          <a:bodyPr/>
          <a:lstStyle/>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There’s a new methamphetamine hitting our communities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957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B088A-043D-4BD4-BA02-9A773CF97542}"/>
              </a:ext>
            </a:extLst>
          </p:cNvPr>
          <p:cNvSpPr>
            <a:spLocks noGrp="1"/>
          </p:cNvSpPr>
          <p:nvPr>
            <p:ph type="title"/>
          </p:nvPr>
        </p:nvSpPr>
        <p:spPr>
          <a:xfrm>
            <a:off x="152400" y="-95250"/>
            <a:ext cx="8686800" cy="750660"/>
          </a:xfrm>
          <a:noFill/>
        </p:spPr>
        <p:txBody>
          <a:bodyPr/>
          <a:lstStyle/>
          <a:p>
            <a:pPr algn="l"/>
            <a:r>
              <a:rPr lang="en-US" sz="3600" dirty="0">
                <a:solidFill>
                  <a:schemeClr val="tx2"/>
                </a:solidFill>
                <a:latin typeface="Calibri" panose="020F0502020204030204" pitchFamily="34" charset="0"/>
                <a:ea typeface="Calibri" panose="020F0502020204030204" pitchFamily="34" charset="0"/>
              </a:rPr>
              <a:t>#2 Drug Threat in Arizona</a:t>
            </a:r>
            <a:endParaRPr lang="en-US" sz="3600" dirty="0">
              <a:solidFill>
                <a:schemeClr val="tx2"/>
              </a:solidFill>
            </a:endParaRPr>
          </a:p>
        </p:txBody>
      </p:sp>
      <p:sp>
        <p:nvSpPr>
          <p:cNvPr id="5" name="Arrow: Up 4">
            <a:extLst>
              <a:ext uri="{FF2B5EF4-FFF2-40B4-BE49-F238E27FC236}">
                <a16:creationId xmlns:a16="http://schemas.microsoft.com/office/drawing/2014/main" id="{01EAC9F1-514D-4AFA-AF31-1D36A1236114}"/>
              </a:ext>
            </a:extLst>
          </p:cNvPr>
          <p:cNvSpPr/>
          <p:nvPr/>
        </p:nvSpPr>
        <p:spPr>
          <a:xfrm>
            <a:off x="7239000" y="819150"/>
            <a:ext cx="1981200" cy="3048000"/>
          </a:xfrm>
          <a:prstGeom prst="upArrow">
            <a:avLst/>
          </a:prstGeom>
          <a:solidFill>
            <a:srgbClr val="E6B6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2">
                    <a:lumMod val="50000"/>
                  </a:schemeClr>
                </a:solidFill>
              </a:rPr>
              <a:t>247%</a:t>
            </a:r>
            <a:r>
              <a:rPr lang="en-US" b="1" dirty="0">
                <a:solidFill>
                  <a:schemeClr val="tx2">
                    <a:lumMod val="50000"/>
                  </a:schemeClr>
                </a:solidFill>
              </a:rPr>
              <a:t> increase </a:t>
            </a:r>
            <a:r>
              <a:rPr lang="en-US" sz="1600" b="1" dirty="0">
                <a:solidFill>
                  <a:schemeClr val="tx2">
                    <a:lumMod val="50000"/>
                  </a:schemeClr>
                </a:solidFill>
              </a:rPr>
              <a:t>in 5 years</a:t>
            </a:r>
            <a:endParaRPr lang="en-US" b="1" dirty="0">
              <a:solidFill>
                <a:schemeClr val="tx2">
                  <a:lumMod val="50000"/>
                </a:schemeClr>
              </a:solidFill>
            </a:endParaRPr>
          </a:p>
        </p:txBody>
      </p:sp>
      <p:graphicFrame>
        <p:nvGraphicFramePr>
          <p:cNvPr id="9" name="Chart 8">
            <a:extLst>
              <a:ext uri="{FF2B5EF4-FFF2-40B4-BE49-F238E27FC236}">
                <a16:creationId xmlns:a16="http://schemas.microsoft.com/office/drawing/2014/main" id="{8BCA45A6-BC6C-4E8F-A9E3-29C4C57157C2}"/>
              </a:ext>
            </a:extLst>
          </p:cNvPr>
          <p:cNvGraphicFramePr/>
          <p:nvPr>
            <p:extLst>
              <p:ext uri="{D42A27DB-BD31-4B8C-83A1-F6EECF244321}">
                <p14:modId xmlns:p14="http://schemas.microsoft.com/office/powerpoint/2010/main" val="728463934"/>
              </p:ext>
            </p:extLst>
          </p:nvPr>
        </p:nvGraphicFramePr>
        <p:xfrm>
          <a:off x="1981200" y="539750"/>
          <a:ext cx="5638800" cy="3632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43D7633-786E-4651-ABE9-E89D587CDC05}"/>
              </a:ext>
            </a:extLst>
          </p:cNvPr>
          <p:cNvSpPr txBox="1"/>
          <p:nvPr/>
        </p:nvSpPr>
        <p:spPr>
          <a:xfrm>
            <a:off x="28222" y="4175478"/>
            <a:ext cx="8305800" cy="461665"/>
          </a:xfrm>
          <a:prstGeom prst="rect">
            <a:avLst/>
          </a:prstGeom>
          <a:noFill/>
        </p:spPr>
        <p:txBody>
          <a:bodyPr wrap="square" rtlCol="0">
            <a:spAutoFit/>
          </a:bodyPr>
          <a:lstStyle/>
          <a:p>
            <a:r>
              <a:rPr lang="en-US" sz="1200" dirty="0"/>
              <a:t>(U/LES) Methamphetamine Seizures in Kilograms Arizona FY 2016- FY 2020</a:t>
            </a:r>
          </a:p>
          <a:p>
            <a:r>
              <a:rPr lang="en-US" sz="1200" dirty="0"/>
              <a:t>Source: EPIC NSS, as of August 17, 2021 </a:t>
            </a:r>
          </a:p>
        </p:txBody>
      </p:sp>
    </p:spTree>
    <p:extLst>
      <p:ext uri="{BB962C8B-B14F-4D97-AF65-F5344CB8AC3E}">
        <p14:creationId xmlns:p14="http://schemas.microsoft.com/office/powerpoint/2010/main" val="100332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F50-7D45-4834-967C-A1B7A1D8F47D}"/>
              </a:ext>
            </a:extLst>
          </p:cNvPr>
          <p:cNvSpPr>
            <a:spLocks noGrp="1"/>
          </p:cNvSpPr>
          <p:nvPr>
            <p:ph type="title"/>
          </p:nvPr>
        </p:nvSpPr>
        <p:spPr>
          <a:solidFill>
            <a:srgbClr val="DD9D56"/>
          </a:solidFill>
        </p:spPr>
        <p:txBody>
          <a:bodyPr/>
          <a:lstStyle/>
          <a:p>
            <a:r>
              <a:rPr lang="en-US" sz="3600" dirty="0">
                <a:effectLst>
                  <a:outerShdw blurRad="38100" dist="38100" dir="2700000" algn="tl">
                    <a:srgbClr val="000000">
                      <a:alpha val="43137"/>
                    </a:srgbClr>
                  </a:outerShdw>
                </a:effectLst>
              </a:rPr>
              <a:t>The New Meth = More Potent</a:t>
            </a:r>
          </a:p>
        </p:txBody>
      </p:sp>
      <p:sp>
        <p:nvSpPr>
          <p:cNvPr id="5" name="TextBox 4">
            <a:extLst>
              <a:ext uri="{FF2B5EF4-FFF2-40B4-BE49-F238E27FC236}">
                <a16:creationId xmlns:a16="http://schemas.microsoft.com/office/drawing/2014/main" id="{66001DB4-1031-4457-9D9E-D46B8FAE16F4}"/>
              </a:ext>
            </a:extLst>
          </p:cNvPr>
          <p:cNvSpPr txBox="1"/>
          <p:nvPr/>
        </p:nvSpPr>
        <p:spPr>
          <a:xfrm>
            <a:off x="2908406" y="1786920"/>
            <a:ext cx="3250987" cy="1569660"/>
          </a:xfrm>
          <a:prstGeom prst="rect">
            <a:avLst/>
          </a:prstGeom>
          <a:noFill/>
        </p:spPr>
        <p:txBody>
          <a:bodyPr wrap="square" rtlCol="0">
            <a:spAutoFit/>
          </a:bodyPr>
          <a:lstStyle/>
          <a:p>
            <a:pPr algn="ctr"/>
            <a:r>
              <a:rPr lang="en-US" sz="9600" b="1" dirty="0">
                <a:solidFill>
                  <a:srgbClr val="C00000"/>
                </a:solidFill>
                <a:latin typeface="Arial Black" panose="020B0A04020102020204" pitchFamily="34" charset="0"/>
              </a:rPr>
              <a:t>97%</a:t>
            </a:r>
          </a:p>
        </p:txBody>
      </p:sp>
    </p:spTree>
    <p:extLst>
      <p:ext uri="{BB962C8B-B14F-4D97-AF65-F5344CB8AC3E}">
        <p14:creationId xmlns:p14="http://schemas.microsoft.com/office/powerpoint/2010/main" val="26437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7728E-600C-475C-A383-D20E044B5F0B}"/>
              </a:ext>
            </a:extLst>
          </p:cNvPr>
          <p:cNvSpPr>
            <a:spLocks noGrp="1"/>
          </p:cNvSpPr>
          <p:nvPr>
            <p:ph type="title"/>
          </p:nvPr>
        </p:nvSpPr>
        <p:spPr>
          <a:solidFill>
            <a:srgbClr val="DD9D56"/>
          </a:solidFill>
        </p:spPr>
        <p:txBody>
          <a:bodyPr/>
          <a:lstStyle/>
          <a:p>
            <a:r>
              <a:rPr lang="en-US" sz="3600" dirty="0">
                <a:effectLst>
                  <a:outerShdw blurRad="38100" dist="38100" dir="2700000" algn="tl">
                    <a:srgbClr val="000000">
                      <a:alpha val="43137"/>
                    </a:srgbClr>
                  </a:outerShdw>
                </a:effectLst>
                <a:ea typeface="Calibri" panose="020F0502020204030204" pitchFamily="34" charset="0"/>
              </a:rPr>
              <a:t>The New Meth = Cheaper Prices</a:t>
            </a:r>
            <a:endParaRPr lang="en-US" sz="3600"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C7363DF7-3F2A-438C-AF72-F8FA8AF7F8E9}"/>
              </a:ext>
            </a:extLst>
          </p:cNvPr>
          <p:cNvSpPr txBox="1"/>
          <p:nvPr/>
        </p:nvSpPr>
        <p:spPr>
          <a:xfrm>
            <a:off x="457200" y="1200150"/>
            <a:ext cx="2819400" cy="369332"/>
          </a:xfrm>
          <a:prstGeom prst="rect">
            <a:avLst/>
          </a:prstGeom>
          <a:noFill/>
        </p:spPr>
        <p:txBody>
          <a:bodyPr wrap="square" rtlCol="0">
            <a:spAutoFit/>
          </a:bodyPr>
          <a:lstStyle/>
          <a:p>
            <a:r>
              <a:rPr lang="en-US" b="1" dirty="0">
                <a:solidFill>
                  <a:schemeClr val="tx2">
                    <a:lumMod val="50000"/>
                  </a:schemeClr>
                </a:solidFill>
                <a:latin typeface="Arial" panose="020B0604020202020204" pitchFamily="34" charset="0"/>
                <a:cs typeface="Arial" panose="020B0604020202020204" pitchFamily="34" charset="0"/>
              </a:rPr>
              <a:t>2015 - $350 per ounce</a:t>
            </a:r>
          </a:p>
        </p:txBody>
      </p:sp>
      <p:sp>
        <p:nvSpPr>
          <p:cNvPr id="8" name="TextBox 7">
            <a:extLst>
              <a:ext uri="{FF2B5EF4-FFF2-40B4-BE49-F238E27FC236}">
                <a16:creationId xmlns:a16="http://schemas.microsoft.com/office/drawing/2014/main" id="{0C6773CF-6760-4E3F-BA67-36EF2CC5BA9B}"/>
              </a:ext>
            </a:extLst>
          </p:cNvPr>
          <p:cNvSpPr txBox="1"/>
          <p:nvPr/>
        </p:nvSpPr>
        <p:spPr>
          <a:xfrm>
            <a:off x="5715000" y="3955018"/>
            <a:ext cx="2590800" cy="369332"/>
          </a:xfrm>
          <a:prstGeom prst="rect">
            <a:avLst/>
          </a:prstGeom>
          <a:noFill/>
        </p:spPr>
        <p:txBody>
          <a:bodyPr wrap="square" rtlCol="0">
            <a:spAutoFit/>
          </a:bodyPr>
          <a:lstStyle/>
          <a:p>
            <a:r>
              <a:rPr lang="en-US" b="1" dirty="0">
                <a:solidFill>
                  <a:schemeClr val="tx2">
                    <a:lumMod val="50000"/>
                  </a:schemeClr>
                </a:solidFill>
                <a:latin typeface="Arial" panose="020B0604020202020204" pitchFamily="34" charset="0"/>
                <a:cs typeface="Arial" panose="020B0604020202020204" pitchFamily="34" charset="0"/>
              </a:rPr>
              <a:t>2019 - $140 per ounce</a:t>
            </a:r>
          </a:p>
        </p:txBody>
      </p:sp>
      <p:pic>
        <p:nvPicPr>
          <p:cNvPr id="10" name="Picture 9" descr="A close-up of a logo&#10;&#10;Description automatically generated with low confidence">
            <a:extLst>
              <a:ext uri="{FF2B5EF4-FFF2-40B4-BE49-F238E27FC236}">
                <a16:creationId xmlns:a16="http://schemas.microsoft.com/office/drawing/2014/main" id="{B263B64B-B835-43C7-8FB0-ACA8C396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1602569"/>
            <a:ext cx="983922" cy="1264681"/>
          </a:xfrm>
          <a:prstGeom prst="rect">
            <a:avLst/>
          </a:prstGeom>
        </p:spPr>
      </p:pic>
      <p:sp>
        <p:nvSpPr>
          <p:cNvPr id="11" name="TextBox 10">
            <a:extLst>
              <a:ext uri="{FF2B5EF4-FFF2-40B4-BE49-F238E27FC236}">
                <a16:creationId xmlns:a16="http://schemas.microsoft.com/office/drawing/2014/main" id="{3ECD1B88-C3D4-46D8-B830-7D90B8D34076}"/>
              </a:ext>
            </a:extLst>
          </p:cNvPr>
          <p:cNvSpPr txBox="1"/>
          <p:nvPr/>
        </p:nvSpPr>
        <p:spPr>
          <a:xfrm>
            <a:off x="152400" y="4382929"/>
            <a:ext cx="2971800" cy="246221"/>
          </a:xfrm>
          <a:prstGeom prst="rect">
            <a:avLst/>
          </a:prstGeom>
          <a:noFill/>
        </p:spPr>
        <p:txBody>
          <a:bodyPr wrap="square" rtlCol="0">
            <a:spAutoFit/>
          </a:bodyPr>
          <a:lstStyle/>
          <a:p>
            <a:r>
              <a:rPr lang="en-US" sz="1000" dirty="0">
                <a:solidFill>
                  <a:schemeClr val="tx2">
                    <a:lumMod val="50000"/>
                  </a:schemeClr>
                </a:solidFill>
                <a:latin typeface="Arial" panose="020B0604020202020204" pitchFamily="34" charset="0"/>
                <a:cs typeface="Arial" panose="020B0604020202020204" pitchFamily="34" charset="0"/>
              </a:rPr>
              <a:t>Photo credit: © Can Stock Photo / </a:t>
            </a:r>
            <a:r>
              <a:rPr lang="en-US" sz="1000" dirty="0" err="1">
                <a:solidFill>
                  <a:schemeClr val="tx2">
                    <a:lumMod val="50000"/>
                  </a:schemeClr>
                </a:solidFill>
                <a:latin typeface="Arial" panose="020B0604020202020204" pitchFamily="34" charset="0"/>
                <a:cs typeface="Arial" panose="020B0604020202020204" pitchFamily="34" charset="0"/>
              </a:rPr>
              <a:t>Tribalium</a:t>
            </a:r>
            <a:endParaRPr lang="en-US" sz="10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369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139 -0.00154 L 0.16979 0.04815 L 0.24861 0.12469 L 0.38125 0.19938 L 0.52952 0.21358 L 0.52952 0.21389 " pathEditMode="relative" rAng="0" ptsTypes="AAAAAA">
                                      <p:cBhvr>
                                        <p:cTn id="6" dur="2000" fill="hold"/>
                                        <p:tgtEl>
                                          <p:spTgt spid="10"/>
                                        </p:tgtEl>
                                        <p:attrNameLst>
                                          <p:attrName>ppt_x</p:attrName>
                                          <p:attrName>ppt_y</p:attrName>
                                        </p:attrNameLst>
                                      </p:cBhvr>
                                      <p:rCtr x="26406" y="107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0574F-CB19-4EB9-87A4-5B7873DD7C1E}"/>
              </a:ext>
            </a:extLst>
          </p:cNvPr>
          <p:cNvSpPr>
            <a:spLocks noGrp="1"/>
          </p:cNvSpPr>
          <p:nvPr>
            <p:ph type="title"/>
          </p:nvPr>
        </p:nvSpPr>
        <p:spPr/>
        <p:txBody>
          <a:bodyPr/>
          <a:lstStyle/>
          <a:p>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Troubling Trend</a:t>
            </a:r>
            <a:endParaRPr lang="en-US" sz="3600" dirty="0">
              <a:effectLst>
                <a:outerShdw blurRad="38100" dist="38100" dir="2700000" algn="tl">
                  <a:srgbClr val="000000">
                    <a:alpha val="43137"/>
                  </a:srgbClr>
                </a:outerShdw>
              </a:effectLst>
            </a:endParaRPr>
          </a:p>
        </p:txBody>
      </p:sp>
      <p:graphicFrame>
        <p:nvGraphicFramePr>
          <p:cNvPr id="7" name="Diagram 6">
            <a:extLst>
              <a:ext uri="{FF2B5EF4-FFF2-40B4-BE49-F238E27FC236}">
                <a16:creationId xmlns:a16="http://schemas.microsoft.com/office/drawing/2014/main" id="{B5862DE7-6804-4726-B2D7-B003691D6398}"/>
              </a:ext>
            </a:extLst>
          </p:cNvPr>
          <p:cNvGraphicFramePr/>
          <p:nvPr>
            <p:extLst>
              <p:ext uri="{D42A27DB-BD31-4B8C-83A1-F6EECF244321}">
                <p14:modId xmlns:p14="http://schemas.microsoft.com/office/powerpoint/2010/main" val="3743671382"/>
              </p:ext>
            </p:extLst>
          </p:nvPr>
        </p:nvGraphicFramePr>
        <p:xfrm>
          <a:off x="704707" y="1028040"/>
          <a:ext cx="7734586" cy="32589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8ABCC15-B3D0-4CBF-9EBA-839BD7F82DB5}"/>
              </a:ext>
            </a:extLst>
          </p:cNvPr>
          <p:cNvSpPr txBox="1"/>
          <p:nvPr/>
        </p:nvSpPr>
        <p:spPr>
          <a:xfrm>
            <a:off x="152400" y="4382929"/>
            <a:ext cx="2971800" cy="246221"/>
          </a:xfrm>
          <a:prstGeom prst="rect">
            <a:avLst/>
          </a:prstGeom>
          <a:noFill/>
        </p:spPr>
        <p:txBody>
          <a:bodyPr wrap="square" rtlCol="0">
            <a:spAutoFit/>
          </a:bodyPr>
          <a:lstStyle/>
          <a:p>
            <a:r>
              <a:rPr lang="en-US" sz="1000" dirty="0">
                <a:solidFill>
                  <a:schemeClr val="tx2">
                    <a:lumMod val="50000"/>
                  </a:schemeClr>
                </a:solidFill>
                <a:latin typeface="Arial" panose="020B0604020202020204" pitchFamily="34" charset="0"/>
                <a:cs typeface="Arial" panose="020B0604020202020204" pitchFamily="34" charset="0"/>
              </a:rPr>
              <a:t>Photo credit: © Can Stock Photo / </a:t>
            </a:r>
            <a:r>
              <a:rPr lang="en-US" sz="1000" dirty="0" err="1">
                <a:solidFill>
                  <a:schemeClr val="tx2">
                    <a:lumMod val="50000"/>
                  </a:schemeClr>
                </a:solidFill>
                <a:latin typeface="Arial" panose="020B0604020202020204" pitchFamily="34" charset="0"/>
                <a:cs typeface="Arial" panose="020B0604020202020204" pitchFamily="34" charset="0"/>
              </a:rPr>
              <a:t>photopips</a:t>
            </a:r>
            <a:endParaRPr lang="en-US" sz="1000" dirty="0">
              <a:solidFill>
                <a:schemeClr val="tx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478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464CC-4FBB-4919-875A-726F7D752D5A}"/>
              </a:ext>
            </a:extLst>
          </p:cNvPr>
          <p:cNvSpPr>
            <a:spLocks noGrp="1"/>
          </p:cNvSpPr>
          <p:nvPr>
            <p:ph type="title"/>
          </p:nvPr>
        </p:nvSpPr>
        <p:spPr>
          <a:xfrm>
            <a:off x="152400" y="4128135"/>
            <a:ext cx="8001000" cy="857250"/>
          </a:xfrm>
        </p:spPr>
        <p:txBody>
          <a:bodyPr/>
          <a:lstStyle/>
          <a:p>
            <a:r>
              <a:rPr lang="en-US" sz="3600" dirty="0">
                <a:solidFill>
                  <a:schemeClr val="tx2"/>
                </a:solidFill>
              </a:rPr>
              <a:t>Meth Laced with Fentanyl</a:t>
            </a:r>
          </a:p>
        </p:txBody>
      </p:sp>
      <p:pic>
        <p:nvPicPr>
          <p:cNvPr id="3" name="Online Media 2" title="Who's At Risk for Fentanyl Overdose? | It's Up to Us">
            <a:hlinkClick r:id="" action="ppaction://media"/>
            <a:extLst>
              <a:ext uri="{FF2B5EF4-FFF2-40B4-BE49-F238E27FC236}">
                <a16:creationId xmlns:a16="http://schemas.microsoft.com/office/drawing/2014/main" id="{4281ADA0-B41F-4123-9102-BF22B082157F}"/>
              </a:ext>
            </a:extLst>
          </p:cNvPr>
          <p:cNvPicPr>
            <a:picLocks noRot="1" noChangeAspect="1"/>
          </p:cNvPicPr>
          <p:nvPr>
            <a:videoFile r:link="rId1"/>
          </p:nvPr>
        </p:nvPicPr>
        <p:blipFill>
          <a:blip r:embed="rId4"/>
          <a:stretch>
            <a:fillRect/>
          </a:stretch>
        </p:blipFill>
        <p:spPr>
          <a:xfrm>
            <a:off x="609600" y="128708"/>
            <a:ext cx="7691143" cy="4070985"/>
          </a:xfrm>
          <a:prstGeom prst="rect">
            <a:avLst/>
          </a:prstGeom>
        </p:spPr>
      </p:pic>
    </p:spTree>
    <p:extLst>
      <p:ext uri="{BB962C8B-B14F-4D97-AF65-F5344CB8AC3E}">
        <p14:creationId xmlns:p14="http://schemas.microsoft.com/office/powerpoint/2010/main" val="150665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E5ED8-A986-47F1-8102-4562D00629DC}"/>
              </a:ext>
            </a:extLst>
          </p:cNvPr>
          <p:cNvSpPr>
            <a:spLocks noGrp="1"/>
          </p:cNvSpPr>
          <p:nvPr>
            <p:ph type="title"/>
          </p:nvPr>
        </p:nvSpPr>
        <p:spPr>
          <a:solidFill>
            <a:srgbClr val="18B0C5"/>
          </a:solidFill>
        </p:spPr>
        <p:txBody>
          <a:bodyPr/>
          <a:lstStyle/>
          <a:p>
            <a:r>
              <a:rPr lang="en-US" dirty="0">
                <a:effectLst>
                  <a:outerShdw blurRad="38100" dist="38100" dir="2700000" algn="tl">
                    <a:srgbClr val="000000">
                      <a:alpha val="43137"/>
                    </a:srgbClr>
                  </a:outerShdw>
                </a:effectLst>
              </a:rPr>
              <a:t>Health Consequences of Using Meth</a:t>
            </a:r>
          </a:p>
        </p:txBody>
      </p:sp>
      <p:sp>
        <p:nvSpPr>
          <p:cNvPr id="17" name="TextBox 16">
            <a:extLst>
              <a:ext uri="{FF2B5EF4-FFF2-40B4-BE49-F238E27FC236}">
                <a16:creationId xmlns:a16="http://schemas.microsoft.com/office/drawing/2014/main" id="{A32A3561-A046-496E-A729-BD5A7FC7E26B}"/>
              </a:ext>
            </a:extLst>
          </p:cNvPr>
          <p:cNvSpPr txBox="1"/>
          <p:nvPr/>
        </p:nvSpPr>
        <p:spPr>
          <a:xfrm>
            <a:off x="533400" y="1111590"/>
            <a:ext cx="3657600" cy="3170099"/>
          </a:xfrm>
          <a:prstGeom prst="rect">
            <a:avLst/>
          </a:prstGeom>
          <a:solidFill>
            <a:srgbClr val="F5EDD7"/>
          </a:solidFill>
          <a:ln>
            <a:noFill/>
          </a:ln>
        </p:spPr>
        <p:txBody>
          <a:bodyPr wrap="square" rtlCol="0">
            <a:spAutoFit/>
          </a:bodyPr>
          <a:lstStyle/>
          <a:p>
            <a:pPr>
              <a:buClr>
                <a:srgbClr val="9C5556"/>
              </a:buClr>
            </a:pPr>
            <a:r>
              <a:rPr lang="en-US" sz="2000" b="1" dirty="0">
                <a:solidFill>
                  <a:srgbClr val="9C5556"/>
                </a:solidFill>
              </a:rPr>
              <a:t>Long term effects include: </a:t>
            </a:r>
          </a:p>
          <a:p>
            <a:pPr marL="285750" indent="-285750">
              <a:buClr>
                <a:srgbClr val="9C5556"/>
              </a:buClr>
              <a:buFont typeface="Arial" panose="020B0604020202020204" pitchFamily="34" charset="0"/>
              <a:buChar char="•"/>
            </a:pPr>
            <a:r>
              <a:rPr lang="en-US" dirty="0">
                <a:solidFill>
                  <a:schemeClr val="tx2">
                    <a:lumMod val="50000"/>
                  </a:schemeClr>
                </a:solidFill>
              </a:rPr>
              <a:t>Damage to the heart and brain</a:t>
            </a:r>
          </a:p>
          <a:p>
            <a:pPr marL="285750" indent="-285750">
              <a:buClr>
                <a:srgbClr val="9C5556"/>
              </a:buClr>
              <a:buFont typeface="Arial" panose="020B0604020202020204" pitchFamily="34" charset="0"/>
              <a:buChar char="•"/>
            </a:pPr>
            <a:r>
              <a:rPr lang="en-US" dirty="0">
                <a:solidFill>
                  <a:schemeClr val="tx2">
                    <a:lumMod val="50000"/>
                  </a:schemeClr>
                </a:solidFill>
              </a:rPr>
              <a:t>Anxiety</a:t>
            </a:r>
          </a:p>
          <a:p>
            <a:pPr marL="285750" indent="-285750">
              <a:buClr>
                <a:srgbClr val="9C5556"/>
              </a:buClr>
              <a:buFont typeface="Arial" panose="020B0604020202020204" pitchFamily="34" charset="0"/>
              <a:buChar char="•"/>
            </a:pPr>
            <a:r>
              <a:rPr lang="en-US" dirty="0">
                <a:solidFill>
                  <a:schemeClr val="tx2">
                    <a:lumMod val="50000"/>
                  </a:schemeClr>
                </a:solidFill>
              </a:rPr>
              <a:t>Confusion</a:t>
            </a:r>
          </a:p>
          <a:p>
            <a:pPr marL="285750" indent="-285750">
              <a:buClr>
                <a:srgbClr val="9C5556"/>
              </a:buClr>
              <a:buFont typeface="Arial" panose="020B0604020202020204" pitchFamily="34" charset="0"/>
              <a:buChar char="•"/>
            </a:pPr>
            <a:r>
              <a:rPr lang="en-US" dirty="0">
                <a:solidFill>
                  <a:schemeClr val="tx2">
                    <a:lumMod val="50000"/>
                  </a:schemeClr>
                </a:solidFill>
              </a:rPr>
              <a:t>Insomnia</a:t>
            </a:r>
          </a:p>
          <a:p>
            <a:pPr marL="285750" indent="-285750">
              <a:buClr>
                <a:srgbClr val="9C5556"/>
              </a:buClr>
              <a:buFont typeface="Arial" panose="020B0604020202020204" pitchFamily="34" charset="0"/>
              <a:buChar char="•"/>
            </a:pPr>
            <a:r>
              <a:rPr lang="en-US" dirty="0">
                <a:solidFill>
                  <a:schemeClr val="tx2">
                    <a:lumMod val="50000"/>
                  </a:schemeClr>
                </a:solidFill>
              </a:rPr>
              <a:t>Mood disturbances </a:t>
            </a:r>
          </a:p>
          <a:p>
            <a:pPr marL="285750" indent="-285750">
              <a:buClr>
                <a:srgbClr val="9C5556"/>
              </a:buClr>
              <a:buFont typeface="Arial" panose="020B0604020202020204" pitchFamily="34" charset="0"/>
              <a:buChar char="•"/>
            </a:pPr>
            <a:r>
              <a:rPr lang="en-US" dirty="0">
                <a:solidFill>
                  <a:schemeClr val="tx2">
                    <a:lumMod val="50000"/>
                  </a:schemeClr>
                </a:solidFill>
              </a:rPr>
              <a:t>Violent behavior</a:t>
            </a:r>
          </a:p>
          <a:p>
            <a:pPr marL="285750" indent="-285750">
              <a:buClr>
                <a:srgbClr val="9C5556"/>
              </a:buClr>
              <a:buFont typeface="Arial" panose="020B0604020202020204" pitchFamily="34" charset="0"/>
              <a:buChar char="•"/>
            </a:pPr>
            <a:r>
              <a:rPr lang="en-US" dirty="0">
                <a:solidFill>
                  <a:schemeClr val="tx2">
                    <a:lumMod val="50000"/>
                  </a:schemeClr>
                </a:solidFill>
              </a:rPr>
              <a:t>Severe Dental Problems</a:t>
            </a:r>
          </a:p>
          <a:p>
            <a:pPr marL="285750" indent="-285750">
              <a:buClr>
                <a:srgbClr val="9C5556"/>
              </a:buClr>
              <a:buFont typeface="Arial" panose="020B0604020202020204" pitchFamily="34" charset="0"/>
              <a:buChar char="•"/>
            </a:pPr>
            <a:r>
              <a:rPr lang="en-US" dirty="0">
                <a:solidFill>
                  <a:schemeClr val="tx2">
                    <a:lumMod val="50000"/>
                  </a:schemeClr>
                </a:solidFill>
              </a:rPr>
              <a:t>Weight Loss</a:t>
            </a:r>
          </a:p>
          <a:p>
            <a:pPr>
              <a:buClr>
                <a:srgbClr val="9C5556"/>
              </a:buClr>
            </a:pPr>
            <a:endParaRPr lang="en-US" dirty="0">
              <a:solidFill>
                <a:schemeClr val="tx2">
                  <a:lumMod val="50000"/>
                </a:schemeClr>
              </a:solidFill>
            </a:endParaRPr>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D9FEDA80-B214-4CA0-8C6B-0E2294FA1B6B}"/>
              </a:ext>
            </a:extLst>
          </p:cNvPr>
          <p:cNvSpPr txBox="1"/>
          <p:nvPr/>
        </p:nvSpPr>
        <p:spPr>
          <a:xfrm>
            <a:off x="4680382" y="1111589"/>
            <a:ext cx="3848100" cy="3170099"/>
          </a:xfrm>
          <a:prstGeom prst="rect">
            <a:avLst/>
          </a:prstGeom>
          <a:solidFill>
            <a:srgbClr val="F5EDD7"/>
          </a:solidFill>
          <a:ln>
            <a:noFill/>
          </a:ln>
        </p:spPr>
        <p:txBody>
          <a:bodyPr wrap="square" rtlCol="0">
            <a:spAutoFit/>
          </a:bodyPr>
          <a:lstStyle/>
          <a:p>
            <a:r>
              <a:rPr lang="en-US" sz="2000" b="1" dirty="0">
                <a:solidFill>
                  <a:srgbClr val="9C5556"/>
                </a:solidFill>
              </a:rPr>
              <a:t>Short-term effects include:</a:t>
            </a:r>
          </a:p>
          <a:p>
            <a:pPr marL="285750" indent="-285750">
              <a:buClr>
                <a:srgbClr val="9C5556"/>
              </a:buClr>
              <a:buFont typeface="Arial" panose="020B0604020202020204" pitchFamily="34" charset="0"/>
              <a:buChar char="•"/>
            </a:pPr>
            <a:r>
              <a:rPr lang="en-US" dirty="0">
                <a:solidFill>
                  <a:schemeClr val="tx2">
                    <a:lumMod val="50000"/>
                  </a:schemeClr>
                </a:solidFill>
              </a:rPr>
              <a:t>Increased wakefulness and physical          activity</a:t>
            </a:r>
          </a:p>
          <a:p>
            <a:pPr marL="285750" indent="-285750">
              <a:buClr>
                <a:srgbClr val="9C5556"/>
              </a:buClr>
              <a:buFont typeface="Arial" panose="020B0604020202020204" pitchFamily="34" charset="0"/>
              <a:buChar char="•"/>
            </a:pPr>
            <a:r>
              <a:rPr lang="en-US" dirty="0">
                <a:solidFill>
                  <a:schemeClr val="tx2">
                    <a:lumMod val="50000"/>
                  </a:schemeClr>
                </a:solidFill>
              </a:rPr>
              <a:t>Decreased appetite</a:t>
            </a:r>
          </a:p>
          <a:p>
            <a:pPr marL="285750" indent="-285750">
              <a:buClr>
                <a:srgbClr val="9C5556"/>
              </a:buClr>
              <a:buFont typeface="Arial" panose="020B0604020202020204" pitchFamily="34" charset="0"/>
              <a:buChar char="•"/>
            </a:pPr>
            <a:r>
              <a:rPr lang="en-US" dirty="0">
                <a:solidFill>
                  <a:schemeClr val="tx2">
                    <a:lumMod val="50000"/>
                  </a:schemeClr>
                </a:solidFill>
              </a:rPr>
              <a:t>Faster breathing</a:t>
            </a:r>
          </a:p>
          <a:p>
            <a:pPr marL="285750" indent="-285750">
              <a:buClr>
                <a:srgbClr val="9C5556"/>
              </a:buClr>
              <a:buFont typeface="Arial" panose="020B0604020202020204" pitchFamily="34" charset="0"/>
              <a:buChar char="•"/>
            </a:pPr>
            <a:r>
              <a:rPr lang="en-US" dirty="0">
                <a:solidFill>
                  <a:schemeClr val="tx2">
                    <a:lumMod val="50000"/>
                  </a:schemeClr>
                </a:solidFill>
              </a:rPr>
              <a:t>Rapid and/or irregular heartbeat</a:t>
            </a:r>
          </a:p>
          <a:p>
            <a:pPr marL="285750" indent="-285750">
              <a:buClr>
                <a:srgbClr val="9C5556"/>
              </a:buClr>
              <a:buFont typeface="Arial" panose="020B0604020202020204" pitchFamily="34" charset="0"/>
              <a:buChar char="•"/>
            </a:pPr>
            <a:r>
              <a:rPr lang="en-US" dirty="0">
                <a:solidFill>
                  <a:schemeClr val="tx2">
                    <a:lumMod val="50000"/>
                  </a:schemeClr>
                </a:solidFill>
              </a:rPr>
              <a:t>Increased blood pressure and body temperature</a:t>
            </a:r>
          </a:p>
          <a:p>
            <a:pPr marL="285750" indent="-285750">
              <a:buClr>
                <a:srgbClr val="9C5556"/>
              </a:buClr>
              <a:buFont typeface="Arial" panose="020B0604020202020204" pitchFamily="34" charset="0"/>
              <a:buChar char="•"/>
            </a:pPr>
            <a:r>
              <a:rPr lang="en-US" dirty="0">
                <a:solidFill>
                  <a:schemeClr val="tx2">
                    <a:lumMod val="50000"/>
                  </a:schemeClr>
                </a:solidFill>
              </a:rPr>
              <a:t>Skin sores from intense itching</a:t>
            </a:r>
          </a:p>
          <a:p>
            <a:pPr marL="285750" indent="-285750">
              <a:buClr>
                <a:srgbClr val="9C5556"/>
              </a:buClr>
              <a:buFont typeface="Arial" panose="020B0604020202020204" pitchFamily="34" charset="0"/>
              <a:buChar char="•"/>
            </a:pPr>
            <a:r>
              <a:rPr lang="en-US" dirty="0">
                <a:solidFill>
                  <a:schemeClr val="tx2">
                    <a:lumMod val="50000"/>
                  </a:schemeClr>
                </a:solidFill>
              </a:rPr>
              <a:t>Memory Problems</a:t>
            </a:r>
          </a:p>
          <a:p>
            <a:pPr marL="285750" indent="-285750">
              <a:buClr>
                <a:srgbClr val="9C5556"/>
              </a:buClr>
              <a:buFont typeface="Arial" panose="020B0604020202020204" pitchFamily="34" charset="0"/>
              <a:buChar char="•"/>
            </a:pPr>
            <a:r>
              <a:rPr lang="en-US" dirty="0">
                <a:solidFill>
                  <a:schemeClr val="tx2">
                    <a:lumMod val="50000"/>
                  </a:schemeClr>
                </a:solidFill>
              </a:rPr>
              <a:t>Paranoia</a:t>
            </a:r>
            <a:endParaRPr lang="en-US" dirty="0"/>
          </a:p>
        </p:txBody>
      </p:sp>
    </p:spTree>
    <p:extLst>
      <p:ext uri="{BB962C8B-B14F-4D97-AF65-F5344CB8AC3E}">
        <p14:creationId xmlns:p14="http://schemas.microsoft.com/office/powerpoint/2010/main" val="2269438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9"/>
          <p:cNvSpPr txBox="1"/>
          <p:nvPr/>
        </p:nvSpPr>
        <p:spPr>
          <a:xfrm>
            <a:off x="419100" y="1428750"/>
            <a:ext cx="8305800"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r>
              <a:rPr lang="en-US" sz="4800" b="1" dirty="0">
                <a:solidFill>
                  <a:srgbClr val="040404"/>
                </a:solidFill>
                <a:latin typeface="Arial" panose="020B0604020202020204" pitchFamily="34" charset="0"/>
                <a:ea typeface="Arial Black"/>
                <a:cs typeface="Arial" panose="020B0604020202020204" pitchFamily="34" charset="0"/>
                <a:sym typeface="Arial Black"/>
              </a:rPr>
              <a:t>What You Can Do</a:t>
            </a:r>
            <a:endParaRPr sz="4800" b="1" dirty="0">
              <a:solidFill>
                <a:srgbClr val="040404"/>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sz="2000" dirty="0">
              <a:solidFill>
                <a:srgbClr val="202020"/>
              </a:solidFill>
              <a:latin typeface="Arial Black"/>
              <a:ea typeface="Arial Black"/>
              <a:cs typeface="Arial Black"/>
              <a:sym typeface="Arial Black"/>
            </a:endParaRPr>
          </a:p>
        </p:txBody>
      </p:sp>
    </p:spTree>
    <p:extLst>
      <p:ext uri="{BB962C8B-B14F-4D97-AF65-F5344CB8AC3E}">
        <p14:creationId xmlns:p14="http://schemas.microsoft.com/office/powerpoint/2010/main" val="197716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4" name="Google Shape;304;p18"/>
          <p:cNvGrpSpPr/>
          <p:nvPr/>
        </p:nvGrpSpPr>
        <p:grpSpPr>
          <a:xfrm>
            <a:off x="762000" y="819150"/>
            <a:ext cx="7083550" cy="3124200"/>
            <a:chOff x="1524" y="-10158"/>
            <a:chExt cx="6321550" cy="2473957"/>
          </a:xfrm>
        </p:grpSpPr>
        <p:sp>
          <p:nvSpPr>
            <p:cNvPr id="305" name="Google Shape;305;p18"/>
            <p:cNvSpPr/>
            <p:nvPr/>
          </p:nvSpPr>
          <p:spPr>
            <a:xfrm>
              <a:off x="1524" y="0"/>
              <a:ext cx="1496224" cy="2463799"/>
            </a:xfrm>
            <a:prstGeom prst="roundRect">
              <a:avLst>
                <a:gd name="adj" fmla="val 10000"/>
              </a:avLst>
            </a:prstGeom>
            <a:solidFill>
              <a:srgbClr val="DD9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txBox="1"/>
            <p:nvPr/>
          </p:nvSpPr>
          <p:spPr>
            <a:xfrm>
              <a:off x="1524" y="0"/>
              <a:ext cx="1496224" cy="73914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202020"/>
                </a:buClr>
                <a:buSzPts val="2000"/>
                <a:buFont typeface="Calibri"/>
                <a:buNone/>
              </a:pPr>
              <a:r>
                <a:rPr lang="en-US" sz="2000">
                  <a:solidFill>
                    <a:srgbClr val="202020"/>
                  </a:solidFill>
                  <a:latin typeface="Calibri"/>
                  <a:ea typeface="Calibri"/>
                  <a:cs typeface="Calibri"/>
                  <a:sym typeface="Calibri"/>
                </a:rPr>
                <a:t>Prevention</a:t>
              </a:r>
              <a:endParaRPr/>
            </a:p>
          </p:txBody>
        </p:sp>
        <p:sp>
          <p:nvSpPr>
            <p:cNvPr id="307" name="Google Shape;307;p18"/>
            <p:cNvSpPr/>
            <p:nvPr/>
          </p:nvSpPr>
          <p:spPr>
            <a:xfrm>
              <a:off x="151147" y="739861"/>
              <a:ext cx="1196979" cy="742869"/>
            </a:xfrm>
            <a:prstGeom prst="roundRect">
              <a:avLst>
                <a:gd name="adj" fmla="val 10000"/>
              </a:avLst>
            </a:prstGeom>
            <a:solidFill>
              <a:srgbClr val="E6B682"/>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txBox="1"/>
            <p:nvPr/>
          </p:nvSpPr>
          <p:spPr>
            <a:xfrm>
              <a:off x="172905" y="761619"/>
              <a:ext cx="1153463" cy="69935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rgbClr val="202020"/>
                </a:buClr>
                <a:buSzPts val="1500"/>
                <a:buFont typeface="Calibri"/>
                <a:buNone/>
              </a:pPr>
              <a:r>
                <a:rPr lang="en-US" sz="1500">
                  <a:solidFill>
                    <a:srgbClr val="202020"/>
                  </a:solidFill>
                  <a:latin typeface="Calibri"/>
                  <a:ea typeface="Calibri"/>
                  <a:cs typeface="Calibri"/>
                  <a:sym typeface="Calibri"/>
                </a:rPr>
                <a:t>Healthy choices</a:t>
              </a:r>
              <a:endParaRPr/>
            </a:p>
          </p:txBody>
        </p:sp>
        <p:sp>
          <p:nvSpPr>
            <p:cNvPr id="309" name="Google Shape;309;p18"/>
            <p:cNvSpPr/>
            <p:nvPr/>
          </p:nvSpPr>
          <p:spPr>
            <a:xfrm>
              <a:off x="151147" y="1597018"/>
              <a:ext cx="1196979" cy="742869"/>
            </a:xfrm>
            <a:prstGeom prst="roundRect">
              <a:avLst>
                <a:gd name="adj" fmla="val 10000"/>
              </a:avLst>
            </a:prstGeom>
            <a:solidFill>
              <a:srgbClr val="E6B682"/>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txBox="1"/>
            <p:nvPr/>
          </p:nvSpPr>
          <p:spPr>
            <a:xfrm>
              <a:off x="172905" y="1618776"/>
              <a:ext cx="1153463" cy="69935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rgbClr val="202020"/>
                </a:buClr>
                <a:buSzPts val="1500"/>
                <a:buFont typeface="Calibri"/>
                <a:buNone/>
              </a:pPr>
              <a:r>
                <a:rPr lang="en-US" sz="1500" dirty="0">
                  <a:solidFill>
                    <a:srgbClr val="202020"/>
                  </a:solidFill>
                  <a:latin typeface="Calibri"/>
                  <a:ea typeface="Calibri"/>
                  <a:cs typeface="Calibri"/>
                  <a:sym typeface="Calibri"/>
                </a:rPr>
                <a:t>No drug use</a:t>
              </a:r>
              <a:endParaRPr dirty="0"/>
            </a:p>
          </p:txBody>
        </p:sp>
        <p:sp>
          <p:nvSpPr>
            <p:cNvPr id="311" name="Google Shape;311;p18"/>
            <p:cNvSpPr/>
            <p:nvPr/>
          </p:nvSpPr>
          <p:spPr>
            <a:xfrm>
              <a:off x="2372520" y="0"/>
              <a:ext cx="1496224" cy="2463799"/>
            </a:xfrm>
            <a:prstGeom prst="roundRect">
              <a:avLst>
                <a:gd name="adj" fmla="val 10000"/>
              </a:avLst>
            </a:prstGeom>
            <a:solidFill>
              <a:srgbClr val="DD9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txBox="1"/>
            <p:nvPr/>
          </p:nvSpPr>
          <p:spPr>
            <a:xfrm>
              <a:off x="2389976" y="-10158"/>
              <a:ext cx="1496224" cy="73914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202020"/>
                </a:buClr>
                <a:buSzPts val="2000"/>
                <a:buFont typeface="Calibri"/>
                <a:buNone/>
              </a:pPr>
              <a:r>
                <a:rPr lang="en-US" sz="2000" dirty="0">
                  <a:solidFill>
                    <a:srgbClr val="202020"/>
                  </a:solidFill>
                  <a:latin typeface="Calibri"/>
                  <a:ea typeface="Calibri"/>
                  <a:cs typeface="Calibri"/>
                  <a:sym typeface="Calibri"/>
                </a:rPr>
                <a:t>Screening &amp; Intervention</a:t>
              </a:r>
              <a:endParaRPr dirty="0"/>
            </a:p>
          </p:txBody>
        </p:sp>
        <p:sp>
          <p:nvSpPr>
            <p:cNvPr id="313" name="Google Shape;313;p18"/>
            <p:cNvSpPr/>
            <p:nvPr/>
          </p:nvSpPr>
          <p:spPr>
            <a:xfrm>
              <a:off x="2480564" y="761619"/>
              <a:ext cx="1196979" cy="742869"/>
            </a:xfrm>
            <a:prstGeom prst="roundRect">
              <a:avLst>
                <a:gd name="adj" fmla="val 10000"/>
              </a:avLst>
            </a:prstGeom>
            <a:solidFill>
              <a:srgbClr val="E6B682"/>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txBox="1"/>
            <p:nvPr/>
          </p:nvSpPr>
          <p:spPr>
            <a:xfrm>
              <a:off x="2501537" y="756759"/>
              <a:ext cx="1153463" cy="69935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rgbClr val="202020"/>
                </a:buClr>
                <a:buSzPts val="1500"/>
                <a:buFont typeface="Calibri"/>
                <a:buNone/>
              </a:pPr>
              <a:r>
                <a:rPr lang="en-US" sz="1500" dirty="0">
                  <a:solidFill>
                    <a:srgbClr val="202020"/>
                  </a:solidFill>
                  <a:latin typeface="Calibri"/>
                  <a:ea typeface="Calibri"/>
                  <a:cs typeface="Calibri"/>
                  <a:sym typeface="Calibri"/>
                </a:rPr>
                <a:t>Identify those in need</a:t>
              </a:r>
              <a:endParaRPr dirty="0"/>
            </a:p>
          </p:txBody>
        </p:sp>
        <p:sp>
          <p:nvSpPr>
            <p:cNvPr id="315" name="Google Shape;315;p18"/>
            <p:cNvSpPr/>
            <p:nvPr/>
          </p:nvSpPr>
          <p:spPr>
            <a:xfrm>
              <a:off x="2522142" y="1604688"/>
              <a:ext cx="1196979" cy="742869"/>
            </a:xfrm>
            <a:prstGeom prst="roundRect">
              <a:avLst>
                <a:gd name="adj" fmla="val 10000"/>
              </a:avLst>
            </a:prstGeom>
            <a:solidFill>
              <a:srgbClr val="E6B682"/>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6" name="Google Shape;316;p18"/>
            <p:cNvSpPr txBox="1"/>
            <p:nvPr/>
          </p:nvSpPr>
          <p:spPr>
            <a:xfrm>
              <a:off x="2455915" y="1595884"/>
              <a:ext cx="1153463" cy="69935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rgbClr val="202020"/>
                </a:buClr>
                <a:buSzPts val="1500"/>
                <a:buFont typeface="Calibri"/>
                <a:buNone/>
              </a:pPr>
              <a:r>
                <a:rPr lang="en-US" sz="1500">
                  <a:solidFill>
                    <a:srgbClr val="202020"/>
                  </a:solidFill>
                  <a:latin typeface="Calibri"/>
                  <a:ea typeface="Calibri"/>
                  <a:cs typeface="Calibri"/>
                  <a:sym typeface="Calibri"/>
                </a:rPr>
                <a:t>Take action</a:t>
              </a:r>
              <a:endParaRPr/>
            </a:p>
          </p:txBody>
        </p:sp>
        <p:sp>
          <p:nvSpPr>
            <p:cNvPr id="323" name="Google Shape;323;p18"/>
            <p:cNvSpPr/>
            <p:nvPr/>
          </p:nvSpPr>
          <p:spPr>
            <a:xfrm>
              <a:off x="4826850" y="0"/>
              <a:ext cx="1496224" cy="2463799"/>
            </a:xfrm>
            <a:prstGeom prst="roundRect">
              <a:avLst>
                <a:gd name="adj" fmla="val 10000"/>
              </a:avLst>
            </a:prstGeom>
            <a:solidFill>
              <a:srgbClr val="DD9D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txBox="1"/>
            <p:nvPr/>
          </p:nvSpPr>
          <p:spPr>
            <a:xfrm>
              <a:off x="4826850" y="0"/>
              <a:ext cx="1496224" cy="73914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202020"/>
                </a:buClr>
                <a:buSzPts val="2000"/>
                <a:buFont typeface="Calibri"/>
                <a:buNone/>
              </a:pPr>
              <a:r>
                <a:rPr lang="en-US" sz="2000">
                  <a:solidFill>
                    <a:srgbClr val="202020"/>
                  </a:solidFill>
                  <a:latin typeface="Calibri"/>
                  <a:ea typeface="Calibri"/>
                  <a:cs typeface="Calibri"/>
                  <a:sym typeface="Calibri"/>
                </a:rPr>
                <a:t>Find Help</a:t>
              </a:r>
              <a:endParaRPr/>
            </a:p>
          </p:txBody>
        </p:sp>
        <p:sp>
          <p:nvSpPr>
            <p:cNvPr id="325" name="Google Shape;325;p18"/>
            <p:cNvSpPr/>
            <p:nvPr/>
          </p:nvSpPr>
          <p:spPr>
            <a:xfrm>
              <a:off x="4976472" y="739861"/>
              <a:ext cx="1196979" cy="742869"/>
            </a:xfrm>
            <a:prstGeom prst="roundRect">
              <a:avLst>
                <a:gd name="adj" fmla="val 10000"/>
              </a:avLst>
            </a:prstGeom>
            <a:solidFill>
              <a:srgbClr val="E6B682"/>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txBox="1"/>
            <p:nvPr/>
          </p:nvSpPr>
          <p:spPr>
            <a:xfrm>
              <a:off x="4998230" y="761619"/>
              <a:ext cx="1153463" cy="69935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rgbClr val="202020"/>
                </a:buClr>
                <a:buSzPts val="1500"/>
                <a:buFont typeface="Calibri"/>
                <a:buNone/>
              </a:pPr>
              <a:r>
                <a:rPr lang="en-US" sz="1500">
                  <a:solidFill>
                    <a:srgbClr val="202020"/>
                  </a:solidFill>
                  <a:latin typeface="Calibri"/>
                  <a:ea typeface="Calibri"/>
                  <a:cs typeface="Calibri"/>
                  <a:sym typeface="Calibri"/>
                </a:rPr>
                <a:t>Treatment works</a:t>
              </a:r>
              <a:endParaRPr/>
            </a:p>
          </p:txBody>
        </p:sp>
        <p:sp>
          <p:nvSpPr>
            <p:cNvPr id="327" name="Google Shape;327;p18"/>
            <p:cNvSpPr/>
            <p:nvPr/>
          </p:nvSpPr>
          <p:spPr>
            <a:xfrm>
              <a:off x="4976472" y="1597018"/>
              <a:ext cx="1196979" cy="742869"/>
            </a:xfrm>
            <a:prstGeom prst="roundRect">
              <a:avLst>
                <a:gd name="adj" fmla="val 10000"/>
              </a:avLst>
            </a:prstGeom>
            <a:solidFill>
              <a:srgbClr val="E6B682"/>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txBox="1"/>
            <p:nvPr/>
          </p:nvSpPr>
          <p:spPr>
            <a:xfrm>
              <a:off x="4998230" y="1618776"/>
              <a:ext cx="1153463" cy="699353"/>
            </a:xfrm>
            <a:prstGeom prst="rect">
              <a:avLst/>
            </a:prstGeom>
            <a:noFill/>
            <a:ln>
              <a:noFill/>
            </a:ln>
          </p:spPr>
          <p:txBody>
            <a:bodyPr spcFirstLastPara="1" wrap="square" lIns="38100" tIns="28575" rIns="38100" bIns="28575" anchor="ctr" anchorCtr="0">
              <a:noAutofit/>
            </a:bodyPr>
            <a:lstStyle/>
            <a:p>
              <a:pPr marL="0" marR="0" lvl="0" indent="0" algn="ctr" rtl="0">
                <a:lnSpc>
                  <a:spcPct val="90000"/>
                </a:lnSpc>
                <a:spcBef>
                  <a:spcPts val="0"/>
                </a:spcBef>
                <a:spcAft>
                  <a:spcPts val="0"/>
                </a:spcAft>
                <a:buClr>
                  <a:srgbClr val="202020"/>
                </a:buClr>
                <a:buSzPts val="1500"/>
                <a:buFont typeface="Calibri"/>
                <a:buNone/>
              </a:pPr>
              <a:r>
                <a:rPr lang="en-US" sz="1500">
                  <a:solidFill>
                    <a:srgbClr val="202020"/>
                  </a:solidFill>
                  <a:latin typeface="Calibri"/>
                  <a:ea typeface="Calibri"/>
                  <a:cs typeface="Calibri"/>
                  <a:sym typeface="Calibri"/>
                </a:rPr>
                <a:t>Recovery is possible</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EAB93-15C8-4972-9A51-8F5335199CB4}"/>
              </a:ext>
            </a:extLst>
          </p:cNvPr>
          <p:cNvSpPr>
            <a:spLocks noGrp="1"/>
          </p:cNvSpPr>
          <p:nvPr>
            <p:ph type="title"/>
          </p:nvPr>
        </p:nvSpPr>
        <p:spPr/>
        <p:txBody>
          <a:bodyPr/>
          <a:lstStyle/>
          <a:p>
            <a:r>
              <a:rPr lang="en-US" dirty="0">
                <a:solidFill>
                  <a:schemeClr val="tx2"/>
                </a:solidFill>
              </a:rPr>
              <a:t>Early Action Helps Later in Life</a:t>
            </a:r>
          </a:p>
        </p:txBody>
      </p:sp>
      <p:sp>
        <p:nvSpPr>
          <p:cNvPr id="3" name="Content Placeholder 2">
            <a:extLst>
              <a:ext uri="{FF2B5EF4-FFF2-40B4-BE49-F238E27FC236}">
                <a16:creationId xmlns:a16="http://schemas.microsoft.com/office/drawing/2014/main" id="{A207EA2D-404A-4C60-989F-BE5CF88DC9D8}"/>
              </a:ext>
            </a:extLst>
          </p:cNvPr>
          <p:cNvSpPr>
            <a:spLocks noGrp="1"/>
          </p:cNvSpPr>
          <p:nvPr>
            <p:ph idx="1"/>
          </p:nvPr>
        </p:nvSpPr>
        <p:spPr>
          <a:xfrm>
            <a:off x="381000" y="1123950"/>
            <a:ext cx="8686800" cy="3211045"/>
          </a:xfrm>
        </p:spPr>
        <p:txBody>
          <a:bodyPr/>
          <a:lstStyle/>
          <a:p>
            <a:pPr marL="0" indent="0">
              <a:buNone/>
            </a:pPr>
            <a:r>
              <a:rPr lang="en-US" b="1" dirty="0"/>
              <a:t>Prevent early use of alcohol, tobacco and marijuana</a:t>
            </a:r>
            <a:endParaRPr lang="en-US" sz="2000" dirty="0"/>
          </a:p>
          <a:p>
            <a:r>
              <a:rPr lang="en-US" sz="2000" dirty="0"/>
              <a:t>Talk with children early and often</a:t>
            </a:r>
          </a:p>
          <a:p>
            <a:pPr lvl="1"/>
            <a:r>
              <a:rPr lang="en-US" sz="1600" dirty="0"/>
              <a:t>Healthy choices</a:t>
            </a:r>
          </a:p>
          <a:p>
            <a:pPr lvl="1"/>
            <a:r>
              <a:rPr lang="en-US" sz="1600" dirty="0"/>
              <a:t>Dangers of underage drinking, tobacco and marijuana use </a:t>
            </a:r>
          </a:p>
          <a:p>
            <a:r>
              <a:rPr lang="en-US" sz="2000" dirty="0"/>
              <a:t>Healthy Rules and Consequences (Curfew, Screen Time, Online)</a:t>
            </a:r>
          </a:p>
          <a:p>
            <a:r>
              <a:rPr lang="en-US" sz="2000" dirty="0"/>
              <a:t>Screen and treat for depression, anxiety and other mental health conditions</a:t>
            </a:r>
          </a:p>
          <a:p>
            <a:r>
              <a:rPr lang="en-US" sz="2000" dirty="0"/>
              <a:t>Promote School Success</a:t>
            </a:r>
          </a:p>
          <a:p>
            <a:r>
              <a:rPr lang="en-US" sz="2000" dirty="0"/>
              <a:t>Goodness Grows</a:t>
            </a:r>
          </a:p>
        </p:txBody>
      </p:sp>
    </p:spTree>
    <p:extLst>
      <p:ext uri="{BB962C8B-B14F-4D97-AF65-F5344CB8AC3E}">
        <p14:creationId xmlns:p14="http://schemas.microsoft.com/office/powerpoint/2010/main" val="3738720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A410-F27F-4343-98EB-19C68E7B1B58}"/>
              </a:ext>
            </a:extLst>
          </p:cNvPr>
          <p:cNvSpPr>
            <a:spLocks noGrp="1"/>
          </p:cNvSpPr>
          <p:nvPr>
            <p:ph type="title"/>
          </p:nvPr>
        </p:nvSpPr>
        <p:spPr/>
        <p:txBody>
          <a:bodyPr/>
          <a:lstStyle/>
          <a:p>
            <a:endParaRPr lang="en-US"/>
          </a:p>
        </p:txBody>
      </p:sp>
      <p:pic>
        <p:nvPicPr>
          <p:cNvPr id="3" name="Online Media 2" title="Free from Meth">
            <a:hlinkClick r:id="" action="ppaction://media"/>
            <a:extLst>
              <a:ext uri="{FF2B5EF4-FFF2-40B4-BE49-F238E27FC236}">
                <a16:creationId xmlns:a16="http://schemas.microsoft.com/office/drawing/2014/main" id="{9A2CBE2C-5766-4B4B-AFE2-D167CA7290FC}"/>
              </a:ext>
            </a:extLst>
          </p:cNvPr>
          <p:cNvPicPr>
            <a:picLocks noRot="1" noChangeAspect="1"/>
          </p:cNvPicPr>
          <p:nvPr>
            <a:videoFile r:link="rId1"/>
          </p:nvPr>
        </p:nvPicPr>
        <p:blipFill>
          <a:blip r:embed="rId4"/>
          <a:stretch>
            <a:fillRect/>
          </a:stretch>
        </p:blipFill>
        <p:spPr>
          <a:xfrm>
            <a:off x="754776" y="10886"/>
            <a:ext cx="7634449" cy="4313464"/>
          </a:xfrm>
          <a:prstGeom prst="rect">
            <a:avLst/>
          </a:prstGeom>
        </p:spPr>
      </p:pic>
    </p:spTree>
    <p:extLst>
      <p:ext uri="{BB962C8B-B14F-4D97-AF65-F5344CB8AC3E}">
        <p14:creationId xmlns:p14="http://schemas.microsoft.com/office/powerpoint/2010/main" val="2256043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pSp>
        <p:nvGrpSpPr>
          <p:cNvPr id="2" name="Group 1">
            <a:extLst>
              <a:ext uri="{FF2B5EF4-FFF2-40B4-BE49-F238E27FC236}">
                <a16:creationId xmlns:a16="http://schemas.microsoft.com/office/drawing/2014/main" id="{7346C7E8-5373-48A9-B6C5-A95AFC9B9A6C}"/>
              </a:ext>
            </a:extLst>
          </p:cNvPr>
          <p:cNvGrpSpPr/>
          <p:nvPr/>
        </p:nvGrpSpPr>
        <p:grpSpPr>
          <a:xfrm>
            <a:off x="152400" y="1047750"/>
            <a:ext cx="2560320" cy="2849877"/>
            <a:chOff x="457200" y="1465252"/>
            <a:chExt cx="2560320" cy="2849877"/>
          </a:xfrm>
        </p:grpSpPr>
        <p:sp>
          <p:nvSpPr>
            <p:cNvPr id="113" name="Google Shape;113;p4"/>
            <p:cNvSpPr txBox="1"/>
            <p:nvPr/>
          </p:nvSpPr>
          <p:spPr>
            <a:xfrm>
              <a:off x="457200" y="2303449"/>
              <a:ext cx="2560320" cy="2011680"/>
            </a:xfrm>
            <a:prstGeom prst="rect">
              <a:avLst/>
            </a:prstGeom>
            <a:solidFill>
              <a:srgbClr val="18B0C5"/>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endParaRPr sz="18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r>
                <a:rPr lang="en-US" sz="2400" dirty="0">
                  <a:solidFill>
                    <a:srgbClr val="202020"/>
                  </a:solidFill>
                  <a:latin typeface="Arial Black"/>
                  <a:ea typeface="Arial Black"/>
                  <a:cs typeface="Arial Black"/>
                  <a:sym typeface="Arial Black"/>
                </a:rPr>
                <a:t>What is</a:t>
              </a:r>
            </a:p>
            <a:p>
              <a:pPr marL="0" marR="0" lvl="0" indent="0" algn="ctr" rtl="0">
                <a:spcBef>
                  <a:spcPts val="0"/>
                </a:spcBef>
                <a:spcAft>
                  <a:spcPts val="0"/>
                </a:spcAft>
                <a:buNone/>
              </a:pPr>
              <a:r>
                <a:rPr lang="en-US" sz="2400" dirty="0">
                  <a:solidFill>
                    <a:srgbClr val="202020"/>
                  </a:solidFill>
                  <a:latin typeface="Arial Black"/>
                  <a:ea typeface="Arial Black"/>
                  <a:cs typeface="Arial Black"/>
                  <a:sym typeface="Arial Black"/>
                </a:rPr>
                <a:t>meth?</a:t>
              </a:r>
              <a:endParaRPr dirty="0"/>
            </a:p>
          </p:txBody>
        </p:sp>
        <p:sp>
          <p:nvSpPr>
            <p:cNvPr id="114" name="Google Shape;114;p4"/>
            <p:cNvSpPr/>
            <p:nvPr/>
          </p:nvSpPr>
          <p:spPr>
            <a:xfrm>
              <a:off x="875980" y="1465252"/>
              <a:ext cx="1676400" cy="1676400"/>
            </a:xfrm>
            <a:prstGeom prst="ellipse">
              <a:avLst/>
            </a:prstGeom>
            <a:blipFill>
              <a:blip r:embed="rId3">
                <a:extLst>
                  <a:ext uri="{28A0092B-C50C-407E-A947-70E740481C1C}">
                    <a14:useLocalDpi xmlns:a14="http://schemas.microsoft.com/office/drawing/2010/main" val="0"/>
                  </a:ext>
                </a:extLst>
              </a:blip>
              <a:stretch>
                <a:fillRect/>
              </a:stretch>
            </a:blipFill>
            <a:ln w="57150" cap="flat" cmpd="sng">
              <a:solidFill>
                <a:srgbClr val="18B0C5"/>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6" name="Google Shape;116;p4"/>
          <p:cNvSpPr txBox="1"/>
          <p:nvPr/>
        </p:nvSpPr>
        <p:spPr>
          <a:xfrm>
            <a:off x="3025479" y="1885947"/>
            <a:ext cx="2560320" cy="2011680"/>
          </a:xfrm>
          <a:prstGeom prst="rect">
            <a:avLst/>
          </a:prstGeom>
          <a:solidFill>
            <a:srgbClr val="9C555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endParaRPr sz="18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r>
              <a:rPr lang="en-US" sz="2400" dirty="0">
                <a:solidFill>
                  <a:srgbClr val="202020"/>
                </a:solidFill>
                <a:latin typeface="Arial Black"/>
                <a:ea typeface="Arial Black"/>
                <a:cs typeface="Arial Black"/>
                <a:sym typeface="Arial Black"/>
              </a:rPr>
              <a:t>How big is the problem?</a:t>
            </a:r>
            <a:endParaRPr dirty="0"/>
          </a:p>
          <a:p>
            <a:pPr marL="0" marR="0" lvl="0" indent="0" algn="ctr" rtl="0">
              <a:spcBef>
                <a:spcPts val="0"/>
              </a:spcBef>
              <a:spcAft>
                <a:spcPts val="0"/>
              </a:spcAft>
              <a:buNone/>
            </a:pPr>
            <a:endParaRPr sz="2000" dirty="0">
              <a:solidFill>
                <a:srgbClr val="202020"/>
              </a:solidFill>
              <a:latin typeface="Arial Black"/>
              <a:ea typeface="Arial Black"/>
              <a:cs typeface="Arial Black"/>
              <a:sym typeface="Arial Black"/>
            </a:endParaRPr>
          </a:p>
        </p:txBody>
      </p:sp>
      <p:sp>
        <p:nvSpPr>
          <p:cNvPr id="117" name="Google Shape;117;p4"/>
          <p:cNvSpPr/>
          <p:nvPr/>
        </p:nvSpPr>
        <p:spPr>
          <a:xfrm>
            <a:off x="3467439" y="1047750"/>
            <a:ext cx="1676400" cy="1676400"/>
          </a:xfrm>
          <a:prstGeom prst="ellipse">
            <a:avLst/>
          </a:prstGeom>
          <a:blipFill>
            <a:blip r:embed="rId4" cstate="print">
              <a:extLst>
                <a:ext uri="{28A0092B-C50C-407E-A947-70E740481C1C}">
                  <a14:useLocalDpi xmlns:a14="http://schemas.microsoft.com/office/drawing/2010/main" val="0"/>
                </a:ext>
              </a:extLst>
            </a:blip>
            <a:stretch>
              <a:fillRect/>
            </a:stretch>
          </a:blipFill>
          <a:ln w="57150" cap="flat" cmpd="sng">
            <a:solidFill>
              <a:srgbClr val="9C5556"/>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18" name="Google Shape;118;p4"/>
          <p:cNvGrpSpPr/>
          <p:nvPr/>
        </p:nvGrpSpPr>
        <p:grpSpPr>
          <a:xfrm>
            <a:off x="5926080" y="1047750"/>
            <a:ext cx="2590801" cy="2838705"/>
            <a:chOff x="6122382" y="1474470"/>
            <a:chExt cx="2483514" cy="2796922"/>
          </a:xfrm>
        </p:grpSpPr>
        <p:sp>
          <p:nvSpPr>
            <p:cNvPr id="119" name="Google Shape;119;p4"/>
            <p:cNvSpPr txBox="1"/>
            <p:nvPr/>
          </p:nvSpPr>
          <p:spPr>
            <a:xfrm>
              <a:off x="6122382" y="2300330"/>
              <a:ext cx="2483514" cy="1971062"/>
            </a:xfrm>
            <a:prstGeom prst="rect">
              <a:avLst/>
            </a:prstGeom>
            <a:solidFill>
              <a:srgbClr val="DD9D5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endParaRPr sz="18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r>
                <a:rPr lang="en-US" sz="2300" dirty="0">
                  <a:solidFill>
                    <a:srgbClr val="202020"/>
                  </a:solidFill>
                  <a:latin typeface="Arial Black"/>
                  <a:ea typeface="Arial Black"/>
                  <a:cs typeface="Arial Black"/>
                  <a:sym typeface="Arial Black"/>
                </a:rPr>
                <a:t>What can you do?</a:t>
              </a:r>
            </a:p>
            <a:p>
              <a:pPr marL="0" marR="0" lvl="0" indent="0" algn="ctr" rtl="0">
                <a:spcBef>
                  <a:spcPts val="0"/>
                </a:spcBef>
                <a:spcAft>
                  <a:spcPts val="0"/>
                </a:spcAft>
                <a:buNone/>
              </a:pPr>
              <a:endParaRPr sz="1200" dirty="0">
                <a:solidFill>
                  <a:srgbClr val="202020"/>
                </a:solidFill>
                <a:latin typeface="Arial Black"/>
                <a:ea typeface="Arial Black"/>
                <a:cs typeface="Arial Black"/>
                <a:sym typeface="Arial Black"/>
              </a:endParaRPr>
            </a:p>
          </p:txBody>
        </p:sp>
        <p:sp>
          <p:nvSpPr>
            <p:cNvPr id="120" name="Google Shape;120;p4"/>
            <p:cNvSpPr/>
            <p:nvPr/>
          </p:nvSpPr>
          <p:spPr>
            <a:xfrm>
              <a:off x="6553200" y="1474470"/>
              <a:ext cx="1676400" cy="1676400"/>
            </a:xfrm>
            <a:prstGeom prst="ellipse">
              <a:avLst/>
            </a:prstGeom>
            <a:blipFill rotWithShape="1">
              <a:blip r:embed="rId5">
                <a:alphaModFix/>
              </a:blip>
              <a:stretch>
                <a:fillRect/>
              </a:stretch>
            </a:blipFill>
            <a:ln w="57150" cap="flat" cmpd="sng">
              <a:solidFill>
                <a:srgbClr val="DD9D56"/>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
                                        </p:tgtEl>
                                        <p:attrNameLst>
                                          <p:attrName>style.visibility</p:attrName>
                                        </p:attrNameLst>
                                      </p:cBhvr>
                                      <p:to>
                                        <p:strVal val="visible"/>
                                      </p:to>
                                    </p:set>
                                    <p:animEffect transition="in" filter="fade">
                                      <p:cBhvr>
                                        <p:cTn id="14" dur="1000"/>
                                        <p:tgtEl>
                                          <p:spTgt spid="116"/>
                                        </p:tgtEl>
                                      </p:cBhvr>
                                    </p:animEffect>
                                    <p:anim calcmode="lin" valueType="num">
                                      <p:cBhvr>
                                        <p:cTn id="15" dur="1000" fill="hold"/>
                                        <p:tgtEl>
                                          <p:spTgt spid="116"/>
                                        </p:tgtEl>
                                        <p:attrNameLst>
                                          <p:attrName>ppt_x</p:attrName>
                                        </p:attrNameLst>
                                      </p:cBhvr>
                                      <p:tavLst>
                                        <p:tav tm="0">
                                          <p:val>
                                            <p:strVal val="#ppt_x"/>
                                          </p:val>
                                        </p:tav>
                                        <p:tav tm="100000">
                                          <p:val>
                                            <p:strVal val="#ppt_x"/>
                                          </p:val>
                                        </p:tav>
                                      </p:tavLst>
                                    </p:anim>
                                    <p:anim calcmode="lin" valueType="num">
                                      <p:cBhvr>
                                        <p:cTn id="16" dur="1000" fill="hold"/>
                                        <p:tgtEl>
                                          <p:spTgt spid="1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7"/>
                                        </p:tgtEl>
                                        <p:attrNameLst>
                                          <p:attrName>style.visibility</p:attrName>
                                        </p:attrNameLst>
                                      </p:cBhvr>
                                      <p:to>
                                        <p:strVal val="visible"/>
                                      </p:to>
                                    </p:set>
                                    <p:animEffect transition="in" filter="fade">
                                      <p:cBhvr>
                                        <p:cTn id="19" dur="1000"/>
                                        <p:tgtEl>
                                          <p:spTgt spid="117"/>
                                        </p:tgtEl>
                                      </p:cBhvr>
                                    </p:animEffect>
                                    <p:anim calcmode="lin" valueType="num">
                                      <p:cBhvr>
                                        <p:cTn id="20" dur="1000" fill="hold"/>
                                        <p:tgtEl>
                                          <p:spTgt spid="117"/>
                                        </p:tgtEl>
                                        <p:attrNameLst>
                                          <p:attrName>ppt_x</p:attrName>
                                        </p:attrNameLst>
                                      </p:cBhvr>
                                      <p:tavLst>
                                        <p:tav tm="0">
                                          <p:val>
                                            <p:strVal val="#ppt_x"/>
                                          </p:val>
                                        </p:tav>
                                        <p:tav tm="100000">
                                          <p:val>
                                            <p:strVal val="#ppt_x"/>
                                          </p:val>
                                        </p:tav>
                                      </p:tavLst>
                                    </p:anim>
                                    <p:anim calcmode="lin" valueType="num">
                                      <p:cBhvr>
                                        <p:cTn id="2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fade">
                                      <p:cBhvr>
                                        <p:cTn id="26" dur="1000"/>
                                        <p:tgtEl>
                                          <p:spTgt spid="118"/>
                                        </p:tgtEl>
                                      </p:cBhvr>
                                    </p:animEffect>
                                    <p:anim calcmode="lin" valueType="num">
                                      <p:cBhvr>
                                        <p:cTn id="27" dur="1000" fill="hold"/>
                                        <p:tgtEl>
                                          <p:spTgt spid="118"/>
                                        </p:tgtEl>
                                        <p:attrNameLst>
                                          <p:attrName>ppt_x</p:attrName>
                                        </p:attrNameLst>
                                      </p:cBhvr>
                                      <p:tavLst>
                                        <p:tav tm="0">
                                          <p:val>
                                            <p:strVal val="#ppt_x"/>
                                          </p:val>
                                        </p:tav>
                                        <p:tav tm="100000">
                                          <p:val>
                                            <p:strVal val="#ppt_x"/>
                                          </p:val>
                                        </p:tav>
                                      </p:tavLst>
                                    </p:anim>
                                    <p:anim calcmode="lin" valueType="num">
                                      <p:cBhvr>
                                        <p:cTn id="28"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6"/>
          <p:cNvSpPr>
            <a:spLocks noGrp="1"/>
          </p:cNvSpPr>
          <p:nvPr>
            <p:ph type="title"/>
          </p:nvPr>
        </p:nvSpPr>
        <p:spPr bwMode="auto">
          <a:xfrm>
            <a:off x="304800" y="190504"/>
            <a:ext cx="80010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US" sz="2800" dirty="0">
                <a:solidFill>
                  <a:srgbClr val="18B0C5"/>
                </a:solidFill>
                <a:effectLst>
                  <a:outerShdw blurRad="38100" dist="38100" dir="2700000" algn="tl">
                    <a:srgbClr val="000000">
                      <a:alpha val="43137"/>
                    </a:srgbClr>
                  </a:outerShdw>
                </a:effectLst>
                <a:latin typeface="Arial Black" pitchFamily="34" charset="0"/>
              </a:rPr>
              <a:t>Intervention and Treatment</a:t>
            </a:r>
            <a:endParaRPr lang="en-US" sz="2800" dirty="0">
              <a:solidFill>
                <a:srgbClr val="18B0C5"/>
              </a:solidFill>
              <a:effectLst>
                <a:outerShdw blurRad="38100" dist="38100" dir="2700000" algn="tl">
                  <a:srgbClr val="000000">
                    <a:alpha val="43137"/>
                  </a:srgbClr>
                </a:outerShdw>
              </a:effectLst>
            </a:endParaRPr>
          </a:p>
        </p:txBody>
      </p:sp>
      <p:sp>
        <p:nvSpPr>
          <p:cNvPr id="52227" name="Rectangle 7"/>
          <p:cNvSpPr>
            <a:spLocks noGrp="1" noChangeArrowheads="1"/>
          </p:cNvSpPr>
          <p:nvPr>
            <p:ph type="body" sz="half" idx="4294967295"/>
          </p:nvPr>
        </p:nvSpPr>
        <p:spPr bwMode="auto">
          <a:xfrm>
            <a:off x="152400" y="1775306"/>
            <a:ext cx="4048125" cy="21458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9C5556"/>
              </a:buClr>
            </a:pPr>
            <a:r>
              <a:rPr lang="en-US" sz="1650" dirty="0">
                <a:solidFill>
                  <a:schemeClr val="tx2"/>
                </a:solidFill>
              </a:rPr>
              <a:t>She can stop if she really wants to</a:t>
            </a:r>
          </a:p>
          <a:p>
            <a:pPr eaLnBrk="1" hangingPunct="1">
              <a:buClr>
                <a:srgbClr val="9C5556"/>
              </a:buClr>
            </a:pPr>
            <a:r>
              <a:rPr lang="en-US" sz="1650" dirty="0">
                <a:solidFill>
                  <a:schemeClr val="tx2"/>
                </a:solidFill>
              </a:rPr>
              <a:t>People need to hit “rock bottom”</a:t>
            </a:r>
          </a:p>
          <a:p>
            <a:pPr eaLnBrk="1" hangingPunct="1">
              <a:buClr>
                <a:srgbClr val="9C5556"/>
              </a:buClr>
            </a:pPr>
            <a:r>
              <a:rPr lang="en-US" sz="1650" dirty="0">
                <a:solidFill>
                  <a:schemeClr val="tx2"/>
                </a:solidFill>
              </a:rPr>
              <a:t>Treatment won’t work</a:t>
            </a:r>
          </a:p>
          <a:p>
            <a:pPr eaLnBrk="1" hangingPunct="1">
              <a:buClr>
                <a:srgbClr val="9C5556"/>
              </a:buClr>
            </a:pPr>
            <a:r>
              <a:rPr lang="en-US" sz="1650" dirty="0">
                <a:solidFill>
                  <a:schemeClr val="tx2"/>
                </a:solidFill>
              </a:rPr>
              <a:t>Meth addiction is hopeless and untreatable</a:t>
            </a:r>
          </a:p>
        </p:txBody>
      </p:sp>
      <p:sp>
        <p:nvSpPr>
          <p:cNvPr id="52228" name="Rectangle 8"/>
          <p:cNvSpPr>
            <a:spLocks noGrp="1" noChangeArrowheads="1"/>
          </p:cNvSpPr>
          <p:nvPr>
            <p:ph type="body" sz="half" idx="4294967295"/>
          </p:nvPr>
        </p:nvSpPr>
        <p:spPr bwMode="auto">
          <a:xfrm>
            <a:off x="4210050" y="1763739"/>
            <a:ext cx="4171950" cy="2571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Clr>
                <a:srgbClr val="9C5556"/>
              </a:buClr>
            </a:pPr>
            <a:r>
              <a:rPr lang="en-US" sz="1650" dirty="0">
                <a:solidFill>
                  <a:srgbClr val="DD9D56"/>
                </a:solidFill>
              </a:rPr>
              <a:t>People need help with addiction</a:t>
            </a:r>
          </a:p>
          <a:p>
            <a:pPr eaLnBrk="1" hangingPunct="1">
              <a:buClr>
                <a:srgbClr val="9C5556"/>
              </a:buClr>
            </a:pPr>
            <a:r>
              <a:rPr lang="en-US" sz="1650" dirty="0">
                <a:solidFill>
                  <a:srgbClr val="DD9D56"/>
                </a:solidFill>
              </a:rPr>
              <a:t>Acting sooner is better</a:t>
            </a:r>
          </a:p>
          <a:p>
            <a:pPr eaLnBrk="1" hangingPunct="1">
              <a:buClr>
                <a:srgbClr val="9C5556"/>
              </a:buClr>
            </a:pPr>
            <a:r>
              <a:rPr lang="en-US" sz="1650" dirty="0">
                <a:solidFill>
                  <a:srgbClr val="DD9D56"/>
                </a:solidFill>
              </a:rPr>
              <a:t>Treatment can help – it works for many</a:t>
            </a:r>
          </a:p>
          <a:p>
            <a:pPr eaLnBrk="1" hangingPunct="1">
              <a:buClr>
                <a:srgbClr val="9C5556"/>
              </a:buClr>
            </a:pPr>
            <a:r>
              <a:rPr lang="en-US" sz="1650" dirty="0">
                <a:solidFill>
                  <a:srgbClr val="DD9D56"/>
                </a:solidFill>
              </a:rPr>
              <a:t>Meth addiction is challenging and treatable</a:t>
            </a:r>
          </a:p>
        </p:txBody>
      </p:sp>
      <p:sp>
        <p:nvSpPr>
          <p:cNvPr id="52229" name="Text Box 14"/>
          <p:cNvSpPr txBox="1">
            <a:spLocks noChangeArrowheads="1"/>
          </p:cNvSpPr>
          <p:nvPr/>
        </p:nvSpPr>
        <p:spPr bwMode="auto">
          <a:xfrm>
            <a:off x="1295400" y="1313641"/>
            <a:ext cx="1771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eaLnBrk="1" hangingPunct="1"/>
            <a:r>
              <a:rPr lang="en-US" b="1" dirty="0">
                <a:solidFill>
                  <a:schemeClr val="bg1"/>
                </a:solidFill>
              </a:rPr>
              <a:t>       </a:t>
            </a:r>
            <a:r>
              <a:rPr lang="en-US" b="1" dirty="0">
                <a:solidFill>
                  <a:schemeClr val="tx2"/>
                </a:solidFill>
              </a:rPr>
              <a:t>Myths</a:t>
            </a:r>
          </a:p>
        </p:txBody>
      </p:sp>
      <p:sp>
        <p:nvSpPr>
          <p:cNvPr id="52230" name="TextBox 5"/>
          <p:cNvSpPr txBox="1">
            <a:spLocks noChangeArrowheads="1"/>
          </p:cNvSpPr>
          <p:nvPr/>
        </p:nvSpPr>
        <p:spPr bwMode="auto">
          <a:xfrm>
            <a:off x="304060" y="3810156"/>
            <a:ext cx="838274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cs typeface="Arial" charset="0"/>
              </a:defRPr>
            </a:lvl1pPr>
            <a:lvl2pPr marL="742950" indent="-285750" eaLnBrk="0" hangingPunct="0">
              <a:defRPr sz="2400">
                <a:solidFill>
                  <a:schemeClr val="tx1"/>
                </a:solidFill>
                <a:latin typeface="Arial" charset="0"/>
                <a:cs typeface="Arial" charset="0"/>
              </a:defRPr>
            </a:lvl2pPr>
            <a:lvl3pPr marL="1143000" indent="-228600" eaLnBrk="0" hangingPunct="0">
              <a:defRPr sz="2400">
                <a:solidFill>
                  <a:schemeClr val="tx1"/>
                </a:solidFill>
                <a:latin typeface="Arial" charset="0"/>
                <a:cs typeface="Arial" charset="0"/>
              </a:defRPr>
            </a:lvl3pPr>
            <a:lvl4pPr marL="1600200" indent="-228600" eaLnBrk="0" hangingPunct="0">
              <a:defRPr sz="2400">
                <a:solidFill>
                  <a:schemeClr val="tx1"/>
                </a:solidFill>
                <a:latin typeface="Arial" charset="0"/>
                <a:cs typeface="Arial" charset="0"/>
              </a:defRPr>
            </a:lvl4pPr>
            <a:lvl5pPr marL="2057400" indent="-228600" eaLnBrk="0" hangingPunct="0">
              <a:defRPr sz="2400">
                <a:solidFill>
                  <a:schemeClr val="tx1"/>
                </a:solidFill>
                <a:latin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cs typeface="Arial" charset="0"/>
              </a:defRPr>
            </a:lvl9pPr>
          </a:lstStyle>
          <a:p>
            <a:pPr algn="ctr" eaLnBrk="1" hangingPunct="1"/>
            <a:r>
              <a:rPr lang="en-US" sz="1600" b="1" dirty="0">
                <a:solidFill>
                  <a:srgbClr val="18B0C5"/>
                </a:solidFill>
              </a:rPr>
              <a:t>Research shows there are several approaches showing positive results in treating stimulant use disorders.</a:t>
            </a:r>
          </a:p>
        </p:txBody>
      </p:sp>
      <p:sp>
        <p:nvSpPr>
          <p:cNvPr id="8" name="TextBox 7">
            <a:extLst>
              <a:ext uri="{FF2B5EF4-FFF2-40B4-BE49-F238E27FC236}">
                <a16:creationId xmlns:a16="http://schemas.microsoft.com/office/drawing/2014/main" id="{2F96DCD1-FA36-422B-91D3-CBCCB4EFFFA2}"/>
              </a:ext>
            </a:extLst>
          </p:cNvPr>
          <p:cNvSpPr txBox="1"/>
          <p:nvPr/>
        </p:nvSpPr>
        <p:spPr>
          <a:xfrm>
            <a:off x="304060" y="619129"/>
            <a:ext cx="8534400" cy="369332"/>
          </a:xfrm>
          <a:prstGeom prst="rect">
            <a:avLst/>
          </a:prstGeom>
          <a:noFill/>
        </p:spPr>
        <p:txBody>
          <a:bodyPr wrap="square">
            <a:spAutoFit/>
          </a:bodyPr>
          <a:lstStyle/>
          <a:p>
            <a:r>
              <a:rPr lang="en-US" sz="1800" dirty="0">
                <a:solidFill>
                  <a:schemeClr val="tx2"/>
                </a:solidFill>
              </a:rPr>
              <a:t>Addiction (Substance Use Disorder) is a disease, and like other diseases, it can be treated. </a:t>
            </a:r>
            <a:endParaRPr lang="en-US" dirty="0">
              <a:solidFill>
                <a:schemeClr val="tx2"/>
              </a:solidFill>
            </a:endParaRPr>
          </a:p>
        </p:txBody>
      </p:sp>
      <p:sp>
        <p:nvSpPr>
          <p:cNvPr id="3" name="TextBox 2">
            <a:extLst>
              <a:ext uri="{FF2B5EF4-FFF2-40B4-BE49-F238E27FC236}">
                <a16:creationId xmlns:a16="http://schemas.microsoft.com/office/drawing/2014/main" id="{BF894CEE-86FF-4D06-8DF7-FF0E8358D917}"/>
              </a:ext>
            </a:extLst>
          </p:cNvPr>
          <p:cNvSpPr txBox="1"/>
          <p:nvPr/>
        </p:nvSpPr>
        <p:spPr>
          <a:xfrm>
            <a:off x="5705475" y="1313641"/>
            <a:ext cx="1676400" cy="461665"/>
          </a:xfrm>
          <a:prstGeom prst="rect">
            <a:avLst/>
          </a:prstGeom>
          <a:noFill/>
        </p:spPr>
        <p:txBody>
          <a:bodyPr wrap="square" rtlCol="0">
            <a:spAutoFit/>
          </a:bodyPr>
          <a:lstStyle/>
          <a:p>
            <a:r>
              <a:rPr lang="en-US" sz="2400" b="1" dirty="0">
                <a:solidFill>
                  <a:srgbClr val="DD9D56"/>
                </a:solidFill>
                <a:latin typeface="Arial" panose="020B0604020202020204" pitchFamily="34" charset="0"/>
                <a:cs typeface="Arial" panose="020B0604020202020204" pitchFamily="34" charset="0"/>
              </a:rPr>
              <a:t>Realities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392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3"/>
          <p:cNvSpPr txBox="1">
            <a:spLocks noGrp="1"/>
          </p:cNvSpPr>
          <p:nvPr>
            <p:ph type="title"/>
          </p:nvPr>
        </p:nvSpPr>
        <p:spPr>
          <a:xfrm>
            <a:off x="533400" y="10886"/>
            <a:ext cx="8001000" cy="857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dirty="0">
                <a:solidFill>
                  <a:schemeClr val="tx2"/>
                </a:solidFill>
              </a:rPr>
              <a:t>Seek treatment options</a:t>
            </a:r>
            <a:endParaRPr dirty="0">
              <a:solidFill>
                <a:schemeClr val="tx2"/>
              </a:solidFill>
            </a:endParaRPr>
          </a:p>
        </p:txBody>
      </p:sp>
      <p:grpSp>
        <p:nvGrpSpPr>
          <p:cNvPr id="547" name="Google Shape;547;p33"/>
          <p:cNvGrpSpPr/>
          <p:nvPr/>
        </p:nvGrpSpPr>
        <p:grpSpPr>
          <a:xfrm>
            <a:off x="533400" y="1355596"/>
            <a:ext cx="4495800" cy="3030885"/>
            <a:chOff x="0" y="3046"/>
            <a:chExt cx="4495800" cy="3030885"/>
          </a:xfrm>
        </p:grpSpPr>
        <p:sp>
          <p:nvSpPr>
            <p:cNvPr id="548" name="Google Shape;548;p33"/>
            <p:cNvSpPr/>
            <p:nvPr/>
          </p:nvSpPr>
          <p:spPr>
            <a:xfrm>
              <a:off x="0" y="3046"/>
              <a:ext cx="4495800" cy="935415"/>
            </a:xfrm>
            <a:prstGeom prst="roundRect">
              <a:avLst>
                <a:gd name="adj" fmla="val 16667"/>
              </a:avLst>
            </a:prstGeom>
            <a:solidFill>
              <a:srgbClr val="DD9D56"/>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3"/>
            <p:cNvSpPr txBox="1"/>
            <p:nvPr/>
          </p:nvSpPr>
          <p:spPr>
            <a:xfrm>
              <a:off x="45663" y="48709"/>
              <a:ext cx="4404474" cy="844089"/>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rgbClr val="202020"/>
                </a:buClr>
                <a:buSzPts val="3900"/>
                <a:buFont typeface="Calibri"/>
                <a:buNone/>
              </a:pPr>
              <a:r>
                <a:rPr lang="en-US" sz="3900">
                  <a:solidFill>
                    <a:srgbClr val="202020"/>
                  </a:solidFill>
                  <a:latin typeface="Calibri"/>
                  <a:ea typeface="Calibri"/>
                  <a:cs typeface="Calibri"/>
                  <a:sym typeface="Calibri"/>
                </a:rPr>
                <a:t>Ask questions</a:t>
              </a:r>
              <a:endParaRPr/>
            </a:p>
          </p:txBody>
        </p:sp>
        <p:sp>
          <p:nvSpPr>
            <p:cNvPr id="550" name="Google Shape;550;p33"/>
            <p:cNvSpPr/>
            <p:nvPr/>
          </p:nvSpPr>
          <p:spPr>
            <a:xfrm>
              <a:off x="0" y="1050781"/>
              <a:ext cx="4495800" cy="935415"/>
            </a:xfrm>
            <a:prstGeom prst="roundRect">
              <a:avLst>
                <a:gd name="adj" fmla="val 16667"/>
              </a:avLst>
            </a:prstGeom>
            <a:solidFill>
              <a:srgbClr val="DD9D56"/>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3"/>
            <p:cNvSpPr txBox="1"/>
            <p:nvPr/>
          </p:nvSpPr>
          <p:spPr>
            <a:xfrm>
              <a:off x="45663" y="1096444"/>
              <a:ext cx="4404474" cy="844089"/>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rgbClr val="202020"/>
                </a:buClr>
                <a:buSzPts val="3900"/>
                <a:buFont typeface="Calibri"/>
                <a:buNone/>
              </a:pPr>
              <a:r>
                <a:rPr lang="en-US" sz="3900">
                  <a:solidFill>
                    <a:srgbClr val="202020"/>
                  </a:solidFill>
                  <a:latin typeface="Calibri"/>
                  <a:ea typeface="Calibri"/>
                  <a:cs typeface="Calibri"/>
                  <a:sym typeface="Calibri"/>
                </a:rPr>
                <a:t>Support recovery</a:t>
              </a:r>
              <a:endParaRPr/>
            </a:p>
          </p:txBody>
        </p:sp>
        <p:sp>
          <p:nvSpPr>
            <p:cNvPr id="552" name="Google Shape;552;p33"/>
            <p:cNvSpPr/>
            <p:nvPr/>
          </p:nvSpPr>
          <p:spPr>
            <a:xfrm>
              <a:off x="0" y="2098516"/>
              <a:ext cx="4495800" cy="935415"/>
            </a:xfrm>
            <a:prstGeom prst="roundRect">
              <a:avLst>
                <a:gd name="adj" fmla="val 16667"/>
              </a:avLst>
            </a:prstGeom>
            <a:solidFill>
              <a:srgbClr val="DD9D56"/>
            </a:solidFill>
            <a:ln w="254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3"/>
            <p:cNvSpPr txBox="1"/>
            <p:nvPr/>
          </p:nvSpPr>
          <p:spPr>
            <a:xfrm>
              <a:off x="45663" y="2144179"/>
              <a:ext cx="4404474" cy="844089"/>
            </a:xfrm>
            <a:prstGeom prst="rect">
              <a:avLst/>
            </a:prstGeom>
            <a:noFill/>
            <a:ln>
              <a:noFill/>
            </a:ln>
          </p:spPr>
          <p:txBody>
            <a:bodyPr spcFirstLastPara="1" wrap="square" lIns="148575" tIns="148575" rIns="148575" bIns="148575" anchor="ctr" anchorCtr="0">
              <a:noAutofit/>
            </a:bodyPr>
            <a:lstStyle/>
            <a:p>
              <a:pPr marL="0" marR="0" lvl="0" indent="0" algn="l" rtl="0">
                <a:lnSpc>
                  <a:spcPct val="90000"/>
                </a:lnSpc>
                <a:spcBef>
                  <a:spcPts val="0"/>
                </a:spcBef>
                <a:spcAft>
                  <a:spcPts val="0"/>
                </a:spcAft>
                <a:buClr>
                  <a:srgbClr val="202020"/>
                </a:buClr>
                <a:buSzPts val="3900"/>
                <a:buFont typeface="Calibri"/>
                <a:buNone/>
              </a:pPr>
              <a:r>
                <a:rPr lang="en-US" sz="3900">
                  <a:solidFill>
                    <a:srgbClr val="202020"/>
                  </a:solidFill>
                  <a:latin typeface="Calibri"/>
                  <a:ea typeface="Calibri"/>
                  <a:cs typeface="Calibri"/>
                  <a:sym typeface="Calibri"/>
                </a:rPr>
                <a:t>Self-care</a:t>
              </a:r>
              <a:endParaRPr/>
            </a:p>
          </p:txBody>
        </p:sp>
      </p:grpSp>
      <p:pic>
        <p:nvPicPr>
          <p:cNvPr id="554" name="Google Shape;554;p33"/>
          <p:cNvPicPr preferRelativeResize="0"/>
          <p:nvPr/>
        </p:nvPicPr>
        <p:blipFill rotWithShape="1">
          <a:blip r:embed="rId3">
            <a:alphaModFix/>
          </a:blip>
          <a:srcRect l="1021" t="1292" r="978" b="631"/>
          <a:stretch/>
        </p:blipFill>
        <p:spPr>
          <a:xfrm rot="624820">
            <a:off x="6755606" y="1415535"/>
            <a:ext cx="1951811" cy="2755106"/>
          </a:xfrm>
          <a:prstGeom prst="rect">
            <a:avLst/>
          </a:prstGeom>
          <a:noFill/>
          <a:ln>
            <a:noFill/>
          </a:ln>
        </p:spPr>
      </p:pic>
      <p:pic>
        <p:nvPicPr>
          <p:cNvPr id="555" name="Google Shape;555;p33"/>
          <p:cNvPicPr preferRelativeResize="0"/>
          <p:nvPr/>
        </p:nvPicPr>
        <p:blipFill rotWithShape="1">
          <a:blip r:embed="rId4">
            <a:alphaModFix/>
          </a:blip>
          <a:srcRect l="1166" t="1489" r="1027" b="888"/>
          <a:stretch/>
        </p:blipFill>
        <p:spPr>
          <a:xfrm rot="-362317">
            <a:off x="4635540" y="1740694"/>
            <a:ext cx="2136775" cy="2769394"/>
          </a:xfrm>
          <a:prstGeom prst="rect">
            <a:avLst/>
          </a:prstGeom>
          <a:noFill/>
          <a:ln w="9525" cap="flat" cmpd="sng">
            <a:solidFill>
              <a:srgbClr val="BFBFBF"/>
            </a:solidFill>
            <a:prstDash val="solid"/>
            <a:miter lim="800000"/>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96EB-0410-4E69-A68E-C7A5614BE3F9}"/>
              </a:ext>
            </a:extLst>
          </p:cNvPr>
          <p:cNvSpPr>
            <a:spLocks noGrp="1"/>
          </p:cNvSpPr>
          <p:nvPr>
            <p:ph type="title"/>
          </p:nvPr>
        </p:nvSpPr>
        <p:spPr/>
        <p:txBody>
          <a:bodyPr/>
          <a:lstStyle/>
          <a:p>
            <a:r>
              <a:rPr lang="en-US" dirty="0"/>
              <a:t>Questions?</a:t>
            </a:r>
          </a:p>
        </p:txBody>
      </p:sp>
      <p:sp>
        <p:nvSpPr>
          <p:cNvPr id="3" name="TextBox 2">
            <a:extLst>
              <a:ext uri="{FF2B5EF4-FFF2-40B4-BE49-F238E27FC236}">
                <a16:creationId xmlns:a16="http://schemas.microsoft.com/office/drawing/2014/main" id="{909873C5-A9A2-4441-9711-860BCDCAE0B5}"/>
              </a:ext>
            </a:extLst>
          </p:cNvPr>
          <p:cNvSpPr txBox="1"/>
          <p:nvPr/>
        </p:nvSpPr>
        <p:spPr>
          <a:xfrm>
            <a:off x="609600" y="1885950"/>
            <a:ext cx="2819400" cy="369332"/>
          </a:xfrm>
          <a:prstGeom prst="rect">
            <a:avLst/>
          </a:prstGeom>
          <a:noFill/>
        </p:spPr>
        <p:txBody>
          <a:bodyPr wrap="square" rtlCol="0">
            <a:spAutoFit/>
          </a:bodyPr>
          <a:lstStyle/>
          <a:p>
            <a:r>
              <a:rPr lang="en-US" dirty="0"/>
              <a:t>Contact information</a:t>
            </a:r>
          </a:p>
        </p:txBody>
      </p:sp>
    </p:spTree>
    <p:extLst>
      <p:ext uri="{BB962C8B-B14F-4D97-AF65-F5344CB8AC3E}">
        <p14:creationId xmlns:p14="http://schemas.microsoft.com/office/powerpoint/2010/main" val="817875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9" name="Google Shape;129;p5"/>
          <p:cNvSpPr/>
          <p:nvPr/>
        </p:nvSpPr>
        <p:spPr>
          <a:xfrm>
            <a:off x="3329671" y="2038350"/>
            <a:ext cx="2537729" cy="2403634"/>
          </a:xfrm>
          <a:prstGeom prst="round2SameRect">
            <a:avLst>
              <a:gd name="adj1" fmla="val 16667"/>
              <a:gd name="adj2" fmla="val 0"/>
            </a:avLst>
          </a:prstGeom>
          <a:gradFill>
            <a:gsLst>
              <a:gs pos="0">
                <a:srgbClr val="056A78"/>
              </a:gs>
              <a:gs pos="50000">
                <a:srgbClr val="099BAE"/>
              </a:gs>
              <a:gs pos="100000">
                <a:srgbClr val="0BB9D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Common</a:t>
            </a:r>
          </a:p>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Street Names</a:t>
            </a:r>
            <a:endParaRPr dirty="0"/>
          </a:p>
          <a:p>
            <a:pPr marR="0" lvl="0" algn="ctr" rtl="0">
              <a:lnSpc>
                <a:spcPct val="100000"/>
              </a:lnSpc>
              <a:spcBef>
                <a:spcPts val="0"/>
              </a:spcBef>
              <a:spcAft>
                <a:spcPts val="0"/>
              </a:spcAft>
              <a:buClr>
                <a:schemeClr val="lt1"/>
              </a:buClr>
              <a:buSzPts val="1700"/>
              <a:buFont typeface="Calibri"/>
              <a:buNone/>
            </a:pPr>
            <a:endParaRPr lang="en-US" sz="1000" b="0" i="0" u="none" strike="noStrike" cap="none" dirty="0">
              <a:solidFill>
                <a:srgbClr val="000000"/>
              </a:solidFill>
              <a:latin typeface="Calibri"/>
              <a:ea typeface="Calibri"/>
              <a:cs typeface="Calibri"/>
              <a:sym typeface="Calibri"/>
            </a:endParaRPr>
          </a:p>
          <a:p>
            <a:pPr marR="0" lvl="0" algn="ctr" rtl="0">
              <a:lnSpc>
                <a:spcPct val="100000"/>
              </a:lnSpc>
              <a:spcBef>
                <a:spcPts val="0"/>
              </a:spcBef>
              <a:spcAft>
                <a:spcPts val="0"/>
              </a:spcAft>
              <a:buClr>
                <a:schemeClr val="lt1"/>
              </a:buClr>
              <a:buSzPts val="1700"/>
              <a:buFont typeface="Calibri"/>
              <a:buNone/>
            </a:pPr>
            <a:r>
              <a:rPr lang="en-US" sz="1700" b="0" i="0" u="none" strike="noStrike" cap="none" dirty="0">
                <a:solidFill>
                  <a:srgbClr val="000000"/>
                </a:solidFill>
                <a:latin typeface="Calibri"/>
                <a:ea typeface="Calibri"/>
                <a:cs typeface="Calibri"/>
                <a:sym typeface="Calibri"/>
              </a:rPr>
              <a:t>Blue</a:t>
            </a:r>
          </a:p>
          <a:p>
            <a:pPr marR="0" lvl="0" algn="ctr" rtl="0">
              <a:lnSpc>
                <a:spcPct val="100000"/>
              </a:lnSpc>
              <a:spcBef>
                <a:spcPts val="0"/>
              </a:spcBef>
              <a:spcAft>
                <a:spcPts val="0"/>
              </a:spcAft>
              <a:buClr>
                <a:schemeClr val="lt1"/>
              </a:buClr>
              <a:buSzPts val="1700"/>
              <a:buFont typeface="Calibri"/>
              <a:buNone/>
            </a:pPr>
            <a:r>
              <a:rPr lang="en-US" sz="1700" dirty="0">
                <a:solidFill>
                  <a:srgbClr val="000000"/>
                </a:solidFill>
                <a:latin typeface="Calibri"/>
                <a:ea typeface="Calibri"/>
                <a:cs typeface="Calibri"/>
                <a:sym typeface="Calibri"/>
              </a:rPr>
              <a:t>Crystal</a:t>
            </a:r>
          </a:p>
          <a:p>
            <a:pPr marR="0" lvl="0" algn="ctr" rtl="0">
              <a:lnSpc>
                <a:spcPct val="100000"/>
              </a:lnSpc>
              <a:spcBef>
                <a:spcPts val="0"/>
              </a:spcBef>
              <a:spcAft>
                <a:spcPts val="0"/>
              </a:spcAft>
              <a:buClr>
                <a:schemeClr val="lt1"/>
              </a:buClr>
              <a:buSzPts val="1700"/>
              <a:buFont typeface="Calibri"/>
              <a:buNone/>
            </a:pPr>
            <a:r>
              <a:rPr lang="en-US" sz="1700" b="0" i="0" u="none" strike="noStrike" cap="none" dirty="0">
                <a:solidFill>
                  <a:srgbClr val="000000"/>
                </a:solidFill>
                <a:latin typeface="Calibri"/>
                <a:ea typeface="Calibri"/>
                <a:cs typeface="Calibri"/>
                <a:sym typeface="Calibri"/>
              </a:rPr>
              <a:t>Ice</a:t>
            </a:r>
          </a:p>
          <a:p>
            <a:pPr marR="0" lvl="0" algn="ctr" rtl="0">
              <a:lnSpc>
                <a:spcPct val="100000"/>
              </a:lnSpc>
              <a:spcBef>
                <a:spcPts val="0"/>
              </a:spcBef>
              <a:spcAft>
                <a:spcPts val="0"/>
              </a:spcAft>
              <a:buClr>
                <a:schemeClr val="lt1"/>
              </a:buClr>
              <a:buSzPts val="1700"/>
              <a:buFont typeface="Calibri"/>
              <a:buNone/>
            </a:pPr>
            <a:r>
              <a:rPr lang="en-US" sz="1700" dirty="0">
                <a:solidFill>
                  <a:srgbClr val="000000"/>
                </a:solidFill>
                <a:latin typeface="Calibri"/>
                <a:ea typeface="Calibri"/>
                <a:cs typeface="Calibri"/>
                <a:sym typeface="Calibri"/>
              </a:rPr>
              <a:t>Meth</a:t>
            </a:r>
          </a:p>
          <a:p>
            <a:pPr marR="0" lvl="0" algn="ctr" rtl="0">
              <a:lnSpc>
                <a:spcPct val="100000"/>
              </a:lnSpc>
              <a:spcBef>
                <a:spcPts val="0"/>
              </a:spcBef>
              <a:spcAft>
                <a:spcPts val="0"/>
              </a:spcAft>
              <a:buClr>
                <a:schemeClr val="lt1"/>
              </a:buClr>
              <a:buSzPts val="1700"/>
              <a:buFont typeface="Calibri"/>
              <a:buNone/>
            </a:pPr>
            <a:r>
              <a:rPr lang="en-US" sz="1700" b="0" i="0" u="none" strike="noStrike" cap="none" dirty="0">
                <a:solidFill>
                  <a:srgbClr val="000000"/>
                </a:solidFill>
                <a:latin typeface="Calibri"/>
                <a:ea typeface="Calibri"/>
                <a:cs typeface="Calibri"/>
                <a:sym typeface="Calibri"/>
              </a:rPr>
              <a:t>Speed</a:t>
            </a:r>
            <a:endParaRPr sz="1700" b="0" i="0" u="none" strike="noStrike" cap="none" dirty="0">
              <a:solidFill>
                <a:srgbClr val="000000"/>
              </a:solidFill>
              <a:latin typeface="Calibri"/>
              <a:ea typeface="Calibri"/>
              <a:cs typeface="Calibri"/>
              <a:sym typeface="Calibri"/>
            </a:endParaRPr>
          </a:p>
        </p:txBody>
      </p:sp>
      <p:sp>
        <p:nvSpPr>
          <p:cNvPr id="130" name="Google Shape;130;p5"/>
          <p:cNvSpPr txBox="1">
            <a:spLocks noGrp="1"/>
          </p:cNvSpPr>
          <p:nvPr>
            <p:ph type="title"/>
          </p:nvPr>
        </p:nvSpPr>
        <p:spPr>
          <a:xfrm>
            <a:off x="533400" y="10886"/>
            <a:ext cx="8001000" cy="85725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sz="3600" dirty="0">
                <a:solidFill>
                  <a:schemeClr val="tx2"/>
                </a:solidFill>
              </a:rPr>
              <a:t>Methamphetamine is</a:t>
            </a:r>
            <a:endParaRPr sz="3600" dirty="0">
              <a:solidFill>
                <a:schemeClr val="tx2"/>
              </a:solidFill>
            </a:endParaRPr>
          </a:p>
        </p:txBody>
      </p:sp>
      <p:sp>
        <p:nvSpPr>
          <p:cNvPr id="131" name="Google Shape;131;p5"/>
          <p:cNvSpPr txBox="1"/>
          <p:nvPr/>
        </p:nvSpPr>
        <p:spPr>
          <a:xfrm>
            <a:off x="457200" y="1135618"/>
            <a:ext cx="8229600" cy="830956"/>
          </a:xfrm>
          <a:prstGeom prst="rect">
            <a:avLst/>
          </a:prstGeom>
          <a:noFill/>
          <a:ln>
            <a:noFill/>
          </a:ln>
        </p:spPr>
        <p:txBody>
          <a:bodyPr spcFirstLastPara="1" wrap="square" lIns="91425" tIns="45700" rIns="91425" bIns="45700" anchor="t" anchorCtr="0">
            <a:spAutoFit/>
          </a:bodyPr>
          <a:lstStyle/>
          <a:p>
            <a:pPr>
              <a:buClr>
                <a:srgbClr val="202020"/>
              </a:buClr>
              <a:buSzPts val="2400"/>
            </a:pPr>
            <a:r>
              <a:rPr lang="en-US" sz="2400" dirty="0">
                <a:solidFill>
                  <a:srgbClr val="202020"/>
                </a:solidFill>
                <a:latin typeface="Calibri"/>
                <a:ea typeface="Calibri"/>
                <a:cs typeface="Calibri"/>
                <a:sym typeface="Calibri"/>
              </a:rPr>
              <a:t>A </a:t>
            </a:r>
            <a:r>
              <a:rPr lang="en-US" sz="2400" i="0" u="none" strike="noStrike" cap="none" dirty="0">
                <a:solidFill>
                  <a:srgbClr val="202020"/>
                </a:solidFill>
                <a:latin typeface="Calibri"/>
                <a:ea typeface="Calibri"/>
                <a:cs typeface="Calibri"/>
                <a:sym typeface="Calibri"/>
              </a:rPr>
              <a:t>powerful, highly addictive stimulant that affects the central nervous system.</a:t>
            </a:r>
            <a:endParaRPr dirty="0"/>
          </a:p>
        </p:txBody>
      </p:sp>
      <p:sp>
        <p:nvSpPr>
          <p:cNvPr id="134" name="Google Shape;134;p5"/>
          <p:cNvSpPr/>
          <p:nvPr/>
        </p:nvSpPr>
        <p:spPr>
          <a:xfrm>
            <a:off x="457200" y="2038351"/>
            <a:ext cx="2514600" cy="2403633"/>
          </a:xfrm>
          <a:prstGeom prst="round2SameRect">
            <a:avLst>
              <a:gd name="adj1" fmla="val 16667"/>
              <a:gd name="adj2" fmla="val 0"/>
            </a:avLst>
          </a:prstGeom>
          <a:gradFill>
            <a:gsLst>
              <a:gs pos="0">
                <a:srgbClr val="056A78"/>
              </a:gs>
              <a:gs pos="50000">
                <a:srgbClr val="099BAE"/>
              </a:gs>
              <a:gs pos="100000">
                <a:srgbClr val="0BB9D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b="1" dirty="0">
                <a:solidFill>
                  <a:srgbClr val="000000"/>
                </a:solidFill>
                <a:latin typeface="Arial" panose="020B0604020202020204" pitchFamily="34" charset="0"/>
                <a:cs typeface="Arial" panose="020B0604020202020204" pitchFamily="34" charset="0"/>
                <a:sym typeface="Calibri"/>
              </a:rPr>
              <a:t>Is it the same as amphetamines?</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800"/>
              <a:buFont typeface="Calibri"/>
              <a:buNone/>
            </a:pPr>
            <a:r>
              <a:rPr lang="en-US" sz="1600" b="0" i="0" u="none" strike="noStrike" cap="none" dirty="0">
                <a:solidFill>
                  <a:srgbClr val="000000"/>
                </a:solidFill>
                <a:latin typeface="Arial" panose="020B0604020202020204" pitchFamily="34" charset="0"/>
                <a:ea typeface="Calibri"/>
                <a:cs typeface="Arial" panose="020B0604020202020204" pitchFamily="34" charset="0"/>
                <a:sym typeface="Calibri"/>
              </a:rPr>
              <a:t>No, but it is chemically similar to amphetamine, a prescription stimulant that increases specific types of brain activity.</a:t>
            </a:r>
            <a:endParaRPr sz="1600"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chemeClr val="lt1"/>
              </a:buClr>
              <a:buSzPts val="1800"/>
              <a:buFont typeface="Calibri"/>
              <a:buNone/>
            </a:pPr>
            <a:endParaRPr sz="1800" dirty="0">
              <a:solidFill>
                <a:srgbClr val="000000"/>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chemeClr val="lt1"/>
              </a:buClr>
              <a:buSzPts val="1800"/>
              <a:buFont typeface="Calibri"/>
              <a:buNone/>
            </a:pPr>
            <a:endParaRPr sz="1800" b="0" i="0" u="none" strike="noStrike" cap="none" dirty="0">
              <a:solidFill>
                <a:srgbClr val="000000"/>
              </a:solidFill>
              <a:latin typeface="Calibri"/>
              <a:ea typeface="Calibri"/>
              <a:cs typeface="Calibri"/>
              <a:sym typeface="Calibri"/>
            </a:endParaRPr>
          </a:p>
        </p:txBody>
      </p:sp>
      <p:sp>
        <p:nvSpPr>
          <p:cNvPr id="132" name="Google Shape;132;p5"/>
          <p:cNvSpPr/>
          <p:nvPr/>
        </p:nvSpPr>
        <p:spPr>
          <a:xfrm>
            <a:off x="6172200" y="2038350"/>
            <a:ext cx="2514600" cy="2403634"/>
          </a:xfrm>
          <a:prstGeom prst="round2SameRect">
            <a:avLst>
              <a:gd name="adj1" fmla="val 16667"/>
              <a:gd name="adj2" fmla="val 0"/>
            </a:avLst>
          </a:prstGeom>
          <a:gradFill>
            <a:gsLst>
              <a:gs pos="0">
                <a:srgbClr val="056A78"/>
              </a:gs>
              <a:gs pos="50000">
                <a:srgbClr val="099BAE"/>
              </a:gs>
              <a:gs pos="100000">
                <a:srgbClr val="0BB9D1"/>
              </a:gs>
            </a:gsLst>
            <a:lin ang="16200000" scaled="0"/>
          </a:gra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dirty="0">
                <a:solidFill>
                  <a:srgbClr val="000000"/>
                </a:solidFill>
                <a:latin typeface="Calibri"/>
                <a:ea typeface="Calibri"/>
                <a:cs typeface="Calibri"/>
                <a:sym typeface="Calibri"/>
              </a:rPr>
              <a:t>Emojis</a:t>
            </a:r>
          </a:p>
          <a:p>
            <a:pPr marL="0" marR="0" lvl="0" indent="0" algn="l" rtl="0">
              <a:lnSpc>
                <a:spcPct val="100000"/>
              </a:lnSpc>
              <a:spcBef>
                <a:spcPts val="0"/>
              </a:spcBef>
              <a:spcAft>
                <a:spcPts val="0"/>
              </a:spcAft>
              <a:buClr>
                <a:srgbClr val="000000"/>
              </a:buClr>
              <a:buSzPts val="1800"/>
              <a:buFont typeface="Calibri"/>
              <a:buNone/>
            </a:pPr>
            <a:r>
              <a:rPr lang="en-US" sz="1600" dirty="0">
                <a:solidFill>
                  <a:srgbClr val="000000"/>
                </a:solidFill>
                <a:latin typeface="Calibri"/>
                <a:ea typeface="Calibri"/>
                <a:cs typeface="Calibri"/>
                <a:sym typeface="Calibri"/>
              </a:rPr>
              <a:t>Drug dealers often use emojis to depict meth for sale.</a:t>
            </a:r>
            <a:endParaRPr lang="en-US" sz="1600" b="0" i="0" u="none" strike="noStrike" cap="none" dirty="0">
              <a:solidFill>
                <a:srgbClr val="000000"/>
              </a:solidFill>
              <a:latin typeface="Calibri"/>
              <a:ea typeface="Calibri"/>
              <a:cs typeface="Calibri"/>
              <a:sym typeface="Calibri"/>
            </a:endParaRPr>
          </a:p>
        </p:txBody>
      </p:sp>
      <p:pic>
        <p:nvPicPr>
          <p:cNvPr id="11" name="Google Shape;485;p30">
            <a:extLst>
              <a:ext uri="{FF2B5EF4-FFF2-40B4-BE49-F238E27FC236}">
                <a16:creationId xmlns:a16="http://schemas.microsoft.com/office/drawing/2014/main" id="{D77CF5EB-419D-4E31-9DC9-13B1B6D06A10}"/>
              </a:ext>
            </a:extLst>
          </p:cNvPr>
          <p:cNvPicPr preferRelativeResize="0"/>
          <p:nvPr/>
        </p:nvPicPr>
        <p:blipFill rotWithShape="1">
          <a:blip r:embed="rId3">
            <a:alphaModFix/>
          </a:blip>
          <a:srcRect l="10729" t="41028" r="46487" b="26329"/>
          <a:stretch/>
        </p:blipFill>
        <p:spPr>
          <a:xfrm>
            <a:off x="6172200" y="3562350"/>
            <a:ext cx="2590800" cy="6023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9"/>
                                        </p:tgtEl>
                                        <p:attrNameLst>
                                          <p:attrName>style.visibility</p:attrName>
                                        </p:attrNameLst>
                                      </p:cBhvr>
                                      <p:to>
                                        <p:strVal val="visible"/>
                                      </p:to>
                                    </p:set>
                                    <p:animEffect transition="in" filter="fade">
                                      <p:cBhvr>
                                        <p:cTn id="12" dur="1000"/>
                                        <p:tgtEl>
                                          <p:spTgt spid="1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fade">
                                      <p:cBhvr>
                                        <p:cTn id="17" dur="10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4" grpId="0" animBg="1"/>
      <p:bldP spid="1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0" y="10886"/>
            <a:ext cx="9144000" cy="85725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None/>
            </a:pPr>
            <a:r>
              <a:rPr lang="en-US" sz="3600" dirty="0">
                <a:solidFill>
                  <a:schemeClr val="tx2"/>
                </a:solidFill>
              </a:rPr>
              <a:t>What Meth Looks Like</a:t>
            </a:r>
            <a:endParaRPr sz="3600" dirty="0">
              <a:solidFill>
                <a:schemeClr val="tx2"/>
              </a:solidFill>
            </a:endParaRPr>
          </a:p>
        </p:txBody>
      </p:sp>
      <p:pic>
        <p:nvPicPr>
          <p:cNvPr id="3" name="Picture 2">
            <a:extLst>
              <a:ext uri="{FF2B5EF4-FFF2-40B4-BE49-F238E27FC236}">
                <a16:creationId xmlns:a16="http://schemas.microsoft.com/office/drawing/2014/main" id="{8D2CBBBC-21D7-43F1-AE74-2B7A035DE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53" y="1200150"/>
            <a:ext cx="3810000" cy="2533650"/>
          </a:xfrm>
          <a:prstGeom prst="rect">
            <a:avLst/>
          </a:prstGeom>
        </p:spPr>
      </p:pic>
      <p:pic>
        <p:nvPicPr>
          <p:cNvPr id="5" name="Picture 4" descr="A close-up of a fossil&#10;&#10;Description automatically generated with low confidence">
            <a:extLst>
              <a:ext uri="{FF2B5EF4-FFF2-40B4-BE49-F238E27FC236}">
                <a16:creationId xmlns:a16="http://schemas.microsoft.com/office/drawing/2014/main" id="{27F69153-3176-476F-993B-443B8A394D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599" y="1809750"/>
            <a:ext cx="3550547" cy="2545162"/>
          </a:xfrm>
          <a:prstGeom prst="rect">
            <a:avLst/>
          </a:prstGeom>
        </p:spPr>
      </p:pic>
      <p:sp>
        <p:nvSpPr>
          <p:cNvPr id="2" name="TextBox 1">
            <a:extLst>
              <a:ext uri="{FF2B5EF4-FFF2-40B4-BE49-F238E27FC236}">
                <a16:creationId xmlns:a16="http://schemas.microsoft.com/office/drawing/2014/main" id="{F137AA64-D020-4CC7-AF7B-D04F245D80EA}"/>
              </a:ext>
            </a:extLst>
          </p:cNvPr>
          <p:cNvSpPr txBox="1"/>
          <p:nvPr/>
        </p:nvSpPr>
        <p:spPr>
          <a:xfrm>
            <a:off x="1219200" y="4034187"/>
            <a:ext cx="2739577" cy="646331"/>
          </a:xfrm>
          <a:prstGeom prst="rect">
            <a:avLst/>
          </a:prstGeom>
          <a:noFill/>
        </p:spPr>
        <p:txBody>
          <a:bodyPr wrap="square" rtlCol="0">
            <a:spAutoFit/>
          </a:bodyPr>
          <a:lstStyle/>
          <a:p>
            <a:pPr algn="ctr"/>
            <a:r>
              <a:rPr lang="en-US" sz="3600" b="1" dirty="0">
                <a:solidFill>
                  <a:srgbClr val="9C5556"/>
                </a:solidFill>
              </a:rPr>
              <a:t>Crystal Meth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0" y="57151"/>
            <a:ext cx="9144000" cy="81098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en-US" sz="3600" dirty="0">
                <a:solidFill>
                  <a:schemeClr val="tx2"/>
                </a:solidFill>
              </a:rPr>
              <a:t>How Meth is Used</a:t>
            </a:r>
            <a:endParaRPr sz="4000" dirty="0">
              <a:solidFill>
                <a:schemeClr val="tx2"/>
              </a:solidFill>
            </a:endParaRPr>
          </a:p>
        </p:txBody>
      </p:sp>
      <p:sp>
        <p:nvSpPr>
          <p:cNvPr id="170" name="Google Shape;170;p8"/>
          <p:cNvSpPr/>
          <p:nvPr/>
        </p:nvSpPr>
        <p:spPr>
          <a:xfrm>
            <a:off x="500421" y="1449413"/>
            <a:ext cx="2282585" cy="2209800"/>
          </a:xfrm>
          <a:prstGeom prst="ellipse">
            <a:avLst/>
          </a:prstGeom>
          <a:blipFill rotWithShape="1">
            <a:blip r:embed="rId3">
              <a:alphaModFix/>
            </a:blip>
            <a:stretch>
              <a:fillRect/>
            </a:stretch>
          </a:blipFill>
          <a:ln w="76200" cap="flat" cmpd="sng">
            <a:solidFill>
              <a:srgbClr val="9C5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8"/>
          <p:cNvSpPr/>
          <p:nvPr/>
        </p:nvSpPr>
        <p:spPr>
          <a:xfrm>
            <a:off x="3430708" y="1449413"/>
            <a:ext cx="2282584" cy="2244674"/>
          </a:xfrm>
          <a:prstGeom prst="ellipse">
            <a:avLst/>
          </a:prstGeom>
          <a:blipFill rotWithShape="1">
            <a:blip r:embed="rId4">
              <a:alphaModFix/>
            </a:blip>
            <a:stretch>
              <a:fillRect/>
            </a:stretch>
          </a:blipFill>
          <a:ln w="76200" cap="flat" cmpd="sng">
            <a:solidFill>
              <a:srgbClr val="9C5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8"/>
          <p:cNvSpPr/>
          <p:nvPr/>
        </p:nvSpPr>
        <p:spPr>
          <a:xfrm rot="6142977">
            <a:off x="6355904" y="1545524"/>
            <a:ext cx="2222435" cy="2150399"/>
          </a:xfrm>
          <a:prstGeom prst="ellipse">
            <a:avLst/>
          </a:prstGeom>
          <a:blipFill rotWithShape="1">
            <a:blip r:embed="rId5">
              <a:alphaModFix/>
            </a:blip>
            <a:stretch>
              <a:fillRect/>
            </a:stretch>
          </a:blipFill>
          <a:ln w="76200" cap="flat" cmpd="sng">
            <a:solidFill>
              <a:srgbClr val="9C555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8"/>
          <p:cNvSpPr/>
          <p:nvPr/>
        </p:nvSpPr>
        <p:spPr>
          <a:xfrm>
            <a:off x="765413" y="4030510"/>
            <a:ext cx="1752600" cy="354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202020"/>
                </a:solidFill>
                <a:latin typeface="Arial"/>
                <a:ea typeface="Arial"/>
                <a:cs typeface="Arial"/>
                <a:sym typeface="Arial"/>
              </a:rPr>
              <a:t>Snorted</a:t>
            </a:r>
            <a:endParaRPr dirty="0"/>
          </a:p>
        </p:txBody>
      </p:sp>
      <p:sp>
        <p:nvSpPr>
          <p:cNvPr id="175" name="Google Shape;175;p8"/>
          <p:cNvSpPr/>
          <p:nvPr/>
        </p:nvSpPr>
        <p:spPr>
          <a:xfrm>
            <a:off x="3695700" y="4030511"/>
            <a:ext cx="1752600" cy="354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202020"/>
                </a:solidFill>
                <a:latin typeface="Arial"/>
                <a:ea typeface="Arial"/>
                <a:cs typeface="Arial"/>
                <a:sym typeface="Arial"/>
              </a:rPr>
              <a:t>Smoked</a:t>
            </a:r>
            <a:endParaRPr dirty="0"/>
          </a:p>
        </p:txBody>
      </p:sp>
      <p:sp>
        <p:nvSpPr>
          <p:cNvPr id="176" name="Google Shape;176;p8"/>
          <p:cNvSpPr/>
          <p:nvPr/>
        </p:nvSpPr>
        <p:spPr>
          <a:xfrm>
            <a:off x="6576572" y="3989245"/>
            <a:ext cx="1752600" cy="3549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202020"/>
                </a:solidFill>
                <a:latin typeface="Arial"/>
                <a:ea typeface="Arial"/>
                <a:cs typeface="Arial"/>
                <a:sym typeface="Arial"/>
              </a:rPr>
              <a:t>Injected</a:t>
            </a:r>
            <a:endParaRPr dirty="0"/>
          </a:p>
        </p:txBody>
      </p:sp>
      <p:sp>
        <p:nvSpPr>
          <p:cNvPr id="178" name="Google Shape;178;p8"/>
          <p:cNvSpPr/>
          <p:nvPr/>
        </p:nvSpPr>
        <p:spPr>
          <a:xfrm>
            <a:off x="1591927" y="3858328"/>
            <a:ext cx="99572" cy="87143"/>
          </a:xfrm>
          <a:prstGeom prst="roundRect">
            <a:avLst>
              <a:gd name="adj" fmla="val 16667"/>
            </a:avLst>
          </a:prstGeom>
          <a:solidFill>
            <a:srgbClr val="202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8"/>
          <p:cNvSpPr/>
          <p:nvPr/>
        </p:nvSpPr>
        <p:spPr>
          <a:xfrm>
            <a:off x="7353300" y="3855005"/>
            <a:ext cx="99572" cy="87143"/>
          </a:xfrm>
          <a:prstGeom prst="roundRect">
            <a:avLst>
              <a:gd name="adj" fmla="val 16667"/>
            </a:avLst>
          </a:prstGeom>
          <a:solidFill>
            <a:srgbClr val="202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 name="Google Shape;178;p8">
            <a:extLst>
              <a:ext uri="{FF2B5EF4-FFF2-40B4-BE49-F238E27FC236}">
                <a16:creationId xmlns:a16="http://schemas.microsoft.com/office/drawing/2014/main" id="{BFF9E9C1-8E84-4750-A6D8-862012C13293}"/>
              </a:ext>
            </a:extLst>
          </p:cNvPr>
          <p:cNvSpPr/>
          <p:nvPr/>
        </p:nvSpPr>
        <p:spPr>
          <a:xfrm>
            <a:off x="4522214" y="3893089"/>
            <a:ext cx="99572" cy="87143"/>
          </a:xfrm>
          <a:prstGeom prst="roundRect">
            <a:avLst>
              <a:gd name="adj" fmla="val 16667"/>
            </a:avLst>
          </a:prstGeom>
          <a:solidFill>
            <a:srgbClr val="2020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90" name="Google Shape;190;p9"/>
          <p:cNvSpPr txBox="1"/>
          <p:nvPr/>
        </p:nvSpPr>
        <p:spPr>
          <a:xfrm>
            <a:off x="419100" y="1428750"/>
            <a:ext cx="8305800" cy="15080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2400" dirty="0">
              <a:solidFill>
                <a:srgbClr val="202020"/>
              </a:solidFill>
              <a:latin typeface="Arial Black"/>
              <a:ea typeface="Arial Black"/>
              <a:cs typeface="Arial Black"/>
              <a:sym typeface="Arial Black"/>
            </a:endParaRPr>
          </a:p>
          <a:p>
            <a:pPr marL="0" marR="0" lvl="0" indent="0" algn="ctr" rtl="0">
              <a:spcBef>
                <a:spcPts val="0"/>
              </a:spcBef>
              <a:spcAft>
                <a:spcPts val="0"/>
              </a:spcAft>
              <a:buNone/>
            </a:pPr>
            <a:r>
              <a:rPr lang="en-US" sz="4800" b="1" dirty="0">
                <a:solidFill>
                  <a:srgbClr val="040404"/>
                </a:solidFill>
                <a:latin typeface="Arial" panose="020B0604020202020204" pitchFamily="34" charset="0"/>
                <a:ea typeface="Arial Black"/>
                <a:cs typeface="Arial" panose="020B0604020202020204" pitchFamily="34" charset="0"/>
                <a:sym typeface="Arial Black"/>
              </a:rPr>
              <a:t>How big is the problem?</a:t>
            </a:r>
            <a:endParaRPr sz="4800" b="1" dirty="0">
              <a:solidFill>
                <a:srgbClr val="040404"/>
              </a:solidFill>
              <a:latin typeface="Arial" panose="020B0604020202020204" pitchFamily="34" charset="0"/>
              <a:cs typeface="Arial" panose="020B0604020202020204" pitchFamily="34" charset="0"/>
            </a:endParaRPr>
          </a:p>
          <a:p>
            <a:pPr marL="0" marR="0" lvl="0" indent="0" algn="ctr" rtl="0">
              <a:spcBef>
                <a:spcPts val="0"/>
              </a:spcBef>
              <a:spcAft>
                <a:spcPts val="0"/>
              </a:spcAft>
              <a:buNone/>
            </a:pPr>
            <a:endParaRPr sz="2000" dirty="0">
              <a:solidFill>
                <a:srgbClr val="202020"/>
              </a:solidFill>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B2DB-45AC-4946-81F0-7BDE23BD32E9}"/>
              </a:ext>
            </a:extLst>
          </p:cNvPr>
          <p:cNvSpPr>
            <a:spLocks noGrp="1"/>
          </p:cNvSpPr>
          <p:nvPr>
            <p:ph type="title"/>
          </p:nvPr>
        </p:nvSpPr>
        <p:spPr/>
        <p:txBody>
          <a:bodyPr/>
          <a:lstStyle/>
          <a:p>
            <a:r>
              <a:rPr lang="en-US" sz="3600" dirty="0"/>
              <a:t>Meth 2.0 | The New Meth</a:t>
            </a:r>
          </a:p>
        </p:txBody>
      </p:sp>
      <p:sp>
        <p:nvSpPr>
          <p:cNvPr id="4" name="Arrow: Up 3">
            <a:extLst>
              <a:ext uri="{FF2B5EF4-FFF2-40B4-BE49-F238E27FC236}">
                <a16:creationId xmlns:a16="http://schemas.microsoft.com/office/drawing/2014/main" id="{AF9A9C76-4D57-4D5D-BC05-33FD19433E20}"/>
              </a:ext>
            </a:extLst>
          </p:cNvPr>
          <p:cNvSpPr/>
          <p:nvPr/>
        </p:nvSpPr>
        <p:spPr>
          <a:xfrm>
            <a:off x="38100" y="2193256"/>
            <a:ext cx="2057400" cy="1981200"/>
          </a:xfrm>
          <a:prstGeom prst="upArrow">
            <a:avLst>
              <a:gd name="adj1" fmla="val 50000"/>
              <a:gd name="adj2" fmla="val 50000"/>
            </a:avLst>
          </a:prstGeom>
          <a:solidFill>
            <a:srgbClr val="DD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More pure</a:t>
            </a:r>
          </a:p>
        </p:txBody>
      </p:sp>
      <p:sp>
        <p:nvSpPr>
          <p:cNvPr id="5" name="Arrow: Up 4">
            <a:extLst>
              <a:ext uri="{FF2B5EF4-FFF2-40B4-BE49-F238E27FC236}">
                <a16:creationId xmlns:a16="http://schemas.microsoft.com/office/drawing/2014/main" id="{248205C8-4F4F-4CBB-BBDB-B99CBA549E65}"/>
              </a:ext>
            </a:extLst>
          </p:cNvPr>
          <p:cNvSpPr/>
          <p:nvPr/>
        </p:nvSpPr>
        <p:spPr>
          <a:xfrm>
            <a:off x="2183167" y="1885950"/>
            <a:ext cx="2286000" cy="2288506"/>
          </a:xfrm>
          <a:prstGeom prst="upArrow">
            <a:avLst/>
          </a:prstGeom>
          <a:solidFill>
            <a:srgbClr val="DD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More available</a:t>
            </a:r>
          </a:p>
        </p:txBody>
      </p:sp>
      <p:sp>
        <p:nvSpPr>
          <p:cNvPr id="6" name="Arrow: Up 5">
            <a:extLst>
              <a:ext uri="{FF2B5EF4-FFF2-40B4-BE49-F238E27FC236}">
                <a16:creationId xmlns:a16="http://schemas.microsoft.com/office/drawing/2014/main" id="{FFDF0B4C-531D-453A-8DF2-38932DF1E9CC}"/>
              </a:ext>
            </a:extLst>
          </p:cNvPr>
          <p:cNvSpPr/>
          <p:nvPr/>
        </p:nvSpPr>
        <p:spPr>
          <a:xfrm>
            <a:off x="4495800" y="1504950"/>
            <a:ext cx="2362200" cy="2669506"/>
          </a:xfrm>
          <a:prstGeom prst="upArrow">
            <a:avLst/>
          </a:prstGeom>
          <a:solidFill>
            <a:srgbClr val="DD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rPr>
              <a:t>More dangerous</a:t>
            </a:r>
          </a:p>
        </p:txBody>
      </p:sp>
      <p:sp>
        <p:nvSpPr>
          <p:cNvPr id="7" name="Arrow: Up 6">
            <a:extLst>
              <a:ext uri="{FF2B5EF4-FFF2-40B4-BE49-F238E27FC236}">
                <a16:creationId xmlns:a16="http://schemas.microsoft.com/office/drawing/2014/main" id="{7ADB42FD-E12C-4B55-98A7-A0FC9FAF53BB}"/>
              </a:ext>
            </a:extLst>
          </p:cNvPr>
          <p:cNvSpPr/>
          <p:nvPr/>
        </p:nvSpPr>
        <p:spPr>
          <a:xfrm>
            <a:off x="6781800" y="971550"/>
            <a:ext cx="2324100" cy="3202906"/>
          </a:xfrm>
          <a:prstGeom prst="upArrow">
            <a:avLst/>
          </a:prstGeom>
          <a:solidFill>
            <a:srgbClr val="DD9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40404"/>
                </a:solidFill>
              </a:rPr>
              <a:t>More deadly</a:t>
            </a:r>
          </a:p>
        </p:txBody>
      </p:sp>
    </p:spTree>
    <p:extLst>
      <p:ext uri="{BB962C8B-B14F-4D97-AF65-F5344CB8AC3E}">
        <p14:creationId xmlns:p14="http://schemas.microsoft.com/office/powerpoint/2010/main" val="368484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C460-092D-48CE-B840-864A88CC1FF4}"/>
              </a:ext>
            </a:extLst>
          </p:cNvPr>
          <p:cNvSpPr>
            <a:spLocks noGrp="1"/>
          </p:cNvSpPr>
          <p:nvPr>
            <p:ph type="title"/>
          </p:nvPr>
        </p:nvSpPr>
        <p:spPr>
          <a:solidFill>
            <a:srgbClr val="18B0C5"/>
          </a:solidFill>
        </p:spPr>
        <p:txBody>
          <a:bodyPr/>
          <a:lstStyle/>
          <a:p>
            <a:r>
              <a:rPr lang="en-US"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The New Meth = Increased Deaths</a:t>
            </a:r>
            <a:endParaRPr lang="en-US" sz="3600"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40FDDEC3-4969-45B2-97C4-2CA184C3AD5A}"/>
              </a:ext>
            </a:extLst>
          </p:cNvPr>
          <p:cNvPicPr>
            <a:picLocks noChangeAspect="1"/>
          </p:cNvPicPr>
          <p:nvPr/>
        </p:nvPicPr>
        <p:blipFill rotWithShape="1">
          <a:blip r:embed="rId3"/>
          <a:srcRect l="17500" t="15927" r="44166" b="20451"/>
          <a:stretch/>
        </p:blipFill>
        <p:spPr>
          <a:xfrm>
            <a:off x="609600" y="935532"/>
            <a:ext cx="3810000" cy="3556993"/>
          </a:xfrm>
          <a:prstGeom prst="rect">
            <a:avLst/>
          </a:prstGeom>
        </p:spPr>
      </p:pic>
      <p:sp>
        <p:nvSpPr>
          <p:cNvPr id="4" name="Content Placeholder 3">
            <a:extLst>
              <a:ext uri="{FF2B5EF4-FFF2-40B4-BE49-F238E27FC236}">
                <a16:creationId xmlns:a16="http://schemas.microsoft.com/office/drawing/2014/main" id="{CA4C5C95-901D-4A9E-8296-4EB598326EE6}"/>
              </a:ext>
            </a:extLst>
          </p:cNvPr>
          <p:cNvSpPr>
            <a:spLocks noGrp="1"/>
          </p:cNvSpPr>
          <p:nvPr>
            <p:ph sz="half" idx="2"/>
          </p:nvPr>
        </p:nvSpPr>
        <p:spPr>
          <a:xfrm>
            <a:off x="3810000" y="1962149"/>
            <a:ext cx="4419600" cy="1941019"/>
          </a:xfrm>
          <a:solidFill>
            <a:srgbClr val="9C5556"/>
          </a:solidFill>
        </p:spPr>
        <p:txBody>
          <a:bodyPr/>
          <a:lstStyle/>
          <a:p>
            <a:pPr marL="0" indent="0">
              <a:spcBef>
                <a:spcPts val="0"/>
              </a:spcBef>
              <a:buNone/>
            </a:pPr>
            <a:r>
              <a:rPr lang="en-US" sz="1800" dirty="0"/>
              <a:t>"These findings are another indication that the overdose crisis in this country continues to evolve, and our public health response must adjust to meet </a:t>
            </a:r>
          </a:p>
          <a:p>
            <a:pPr marL="0" indent="0">
              <a:spcBef>
                <a:spcPts val="0"/>
              </a:spcBef>
              <a:buNone/>
            </a:pPr>
            <a:r>
              <a:rPr lang="en-US" sz="1800" dirty="0"/>
              <a:t>this challenge." </a:t>
            </a:r>
            <a:r>
              <a:rPr lang="en-US" sz="1200" dirty="0"/>
              <a:t>Nora D. Volkow, M.D., </a:t>
            </a:r>
          </a:p>
          <a:p>
            <a:pPr marL="0" indent="0">
              <a:spcBef>
                <a:spcPts val="0"/>
              </a:spcBef>
              <a:buNone/>
            </a:pPr>
            <a:r>
              <a:rPr lang="en-US" sz="1200" dirty="0"/>
              <a:t>Director of the National Institute on Drug Abuse,</a:t>
            </a:r>
          </a:p>
          <a:p>
            <a:pPr marL="0" indent="0">
              <a:spcBef>
                <a:spcPts val="0"/>
              </a:spcBef>
              <a:buNone/>
            </a:pPr>
            <a:r>
              <a:rPr lang="en-US" sz="1200" dirty="0"/>
              <a:t>National Institutes of Health</a:t>
            </a:r>
            <a:endParaRPr lang="en-US" sz="1800" dirty="0"/>
          </a:p>
        </p:txBody>
      </p:sp>
      <p:pic>
        <p:nvPicPr>
          <p:cNvPr id="8" name="Content Placeholder 7" descr="A picture containing person, smiling, posing&#10;&#10;Description automatically generated">
            <a:extLst>
              <a:ext uri="{FF2B5EF4-FFF2-40B4-BE49-F238E27FC236}">
                <a16:creationId xmlns:a16="http://schemas.microsoft.com/office/drawing/2014/main" id="{1171B982-13A0-4FBB-A336-445562A5BBC8}"/>
              </a:ext>
            </a:extLst>
          </p:cNvPr>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21333" r="20000"/>
          <a:stretch/>
        </p:blipFill>
        <p:spPr>
          <a:xfrm>
            <a:off x="7242048" y="2876550"/>
            <a:ext cx="1139952" cy="1295400"/>
          </a:xfrm>
        </p:spPr>
      </p:pic>
    </p:spTree>
    <p:extLst>
      <p:ext uri="{BB962C8B-B14F-4D97-AF65-F5344CB8AC3E}">
        <p14:creationId xmlns:p14="http://schemas.microsoft.com/office/powerpoint/2010/main" val="331975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BBE7-8D0B-4E80-B70F-42123ECE5C75}"/>
              </a:ext>
            </a:extLst>
          </p:cNvPr>
          <p:cNvSpPr>
            <a:spLocks noGrp="1"/>
          </p:cNvSpPr>
          <p:nvPr>
            <p:ph type="title"/>
          </p:nvPr>
        </p:nvSpPr>
        <p:spPr>
          <a:solidFill>
            <a:srgbClr val="DD9D56"/>
          </a:solidFill>
        </p:spPr>
        <p:txBody>
          <a:bodyPr/>
          <a:lstStyle/>
          <a:p>
            <a:r>
              <a:rPr lang="en-US" sz="3600" dirty="0">
                <a:effectLst>
                  <a:outerShdw blurRad="38100" dist="38100" dir="2700000" algn="tl">
                    <a:srgbClr val="000000">
                      <a:alpha val="43137"/>
                    </a:srgbClr>
                  </a:outerShdw>
                </a:effectLst>
              </a:rPr>
              <a:t>The New Meth = More Available</a:t>
            </a:r>
          </a:p>
        </p:txBody>
      </p:sp>
      <p:pic>
        <p:nvPicPr>
          <p:cNvPr id="5" name="Picture 4">
            <a:extLst>
              <a:ext uri="{FF2B5EF4-FFF2-40B4-BE49-F238E27FC236}">
                <a16:creationId xmlns:a16="http://schemas.microsoft.com/office/drawing/2014/main" id="{FC3DEFA7-E4F5-4C16-A6E0-926AE21FD077}"/>
              </a:ext>
            </a:extLst>
          </p:cNvPr>
          <p:cNvPicPr>
            <a:picLocks noChangeAspect="1"/>
          </p:cNvPicPr>
          <p:nvPr/>
        </p:nvPicPr>
        <p:blipFill rotWithShape="1">
          <a:blip r:embed="rId3">
            <a:extLst>
              <a:ext uri="{28A0092B-C50C-407E-A947-70E740481C1C}">
                <a14:useLocalDpi xmlns:a14="http://schemas.microsoft.com/office/drawing/2010/main" val="0"/>
              </a:ext>
            </a:extLst>
          </a:blip>
          <a:srcRect t="577" r="3" b="3"/>
          <a:stretch/>
        </p:blipFill>
        <p:spPr>
          <a:xfrm>
            <a:off x="152400" y="1017410"/>
            <a:ext cx="4430042" cy="2667000"/>
          </a:xfrm>
          <a:prstGeom prst="rect">
            <a:avLst/>
          </a:prstGeom>
        </p:spPr>
      </p:pic>
      <p:pic>
        <p:nvPicPr>
          <p:cNvPr id="6" name="Picture 5">
            <a:extLst>
              <a:ext uri="{FF2B5EF4-FFF2-40B4-BE49-F238E27FC236}">
                <a16:creationId xmlns:a16="http://schemas.microsoft.com/office/drawing/2014/main" id="{76B77062-C773-4627-9E6D-91D85C8E5AE9}"/>
              </a:ext>
            </a:extLst>
          </p:cNvPr>
          <p:cNvPicPr>
            <a:picLocks noChangeAspect="1"/>
          </p:cNvPicPr>
          <p:nvPr/>
        </p:nvPicPr>
        <p:blipFill rotWithShape="1">
          <a:blip r:embed="rId4">
            <a:extLst>
              <a:ext uri="{28A0092B-C50C-407E-A947-70E740481C1C}">
                <a14:useLocalDpi xmlns:a14="http://schemas.microsoft.com/office/drawing/2010/main" val="0"/>
              </a:ext>
            </a:extLst>
          </a:blip>
          <a:srcRect t="18107" r="-1" b="-1"/>
          <a:stretch/>
        </p:blipFill>
        <p:spPr>
          <a:xfrm>
            <a:off x="4876800" y="868136"/>
            <a:ext cx="3465017" cy="1908305"/>
          </a:xfrm>
          <a:prstGeom prst="rect">
            <a:avLst/>
          </a:prstGeom>
        </p:spPr>
      </p:pic>
      <p:sp>
        <p:nvSpPr>
          <p:cNvPr id="8" name="TextBox 7">
            <a:extLst>
              <a:ext uri="{FF2B5EF4-FFF2-40B4-BE49-F238E27FC236}">
                <a16:creationId xmlns:a16="http://schemas.microsoft.com/office/drawing/2014/main" id="{6F794D80-8135-44B8-9D70-7248F12B7277}"/>
              </a:ext>
            </a:extLst>
          </p:cNvPr>
          <p:cNvSpPr txBox="1"/>
          <p:nvPr/>
        </p:nvSpPr>
        <p:spPr>
          <a:xfrm>
            <a:off x="76200" y="4256173"/>
            <a:ext cx="2070101" cy="300082"/>
          </a:xfrm>
          <a:prstGeom prst="rect">
            <a:avLst/>
          </a:prstGeom>
          <a:noFill/>
        </p:spPr>
        <p:txBody>
          <a:bodyPr wrap="square" rtlCol="0">
            <a:spAutoFit/>
          </a:bodyPr>
          <a:lstStyle/>
          <a:p>
            <a:r>
              <a:rPr lang="en-US" sz="1350" dirty="0"/>
              <a:t>Photos: DEA</a:t>
            </a:r>
          </a:p>
        </p:txBody>
      </p:sp>
      <p:pic>
        <p:nvPicPr>
          <p:cNvPr id="3" name="Picture 2">
            <a:extLst>
              <a:ext uri="{FF2B5EF4-FFF2-40B4-BE49-F238E27FC236}">
                <a16:creationId xmlns:a16="http://schemas.microsoft.com/office/drawing/2014/main" id="{0B3F62AD-46B2-43C4-B3F8-D695651FADA5}"/>
              </a:ext>
            </a:extLst>
          </p:cNvPr>
          <p:cNvPicPr>
            <a:picLocks noChangeAspect="1"/>
          </p:cNvPicPr>
          <p:nvPr/>
        </p:nvPicPr>
        <p:blipFill rotWithShape="1">
          <a:blip r:embed="rId5"/>
          <a:srcRect l="5756" b="18033"/>
          <a:stretch/>
        </p:blipFill>
        <p:spPr>
          <a:xfrm>
            <a:off x="5965242" y="2419350"/>
            <a:ext cx="3215447" cy="2764743"/>
          </a:xfrm>
          <a:prstGeom prst="rect">
            <a:avLst/>
          </a:prstGeom>
        </p:spPr>
      </p:pic>
    </p:spTree>
    <p:extLst>
      <p:ext uri="{BB962C8B-B14F-4D97-AF65-F5344CB8AC3E}">
        <p14:creationId xmlns:p14="http://schemas.microsoft.com/office/powerpoint/2010/main" val="3607599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1b8316fa65942bf89a9a9b9b4c99f9ba03cc9a"/>
  <p:tag name="ISPRING_RESOURCES_HASHES" val="&lt;hashes&gt;&lt;item&gt;&lt;first&gt;audio&lt;/first&gt;&lt;second&gt;da39a3ee5e6b4bd3255bfef95601890afd879&lt;/second&gt;&lt;/item&gt;&lt;item&gt;&lt;first&gt;audio2&lt;/first&gt;&lt;second&gt;da39a3ee5e6b4bd3255bfef95601890afd879&lt;/second&gt;&lt;/item&gt;&lt;item&gt;&lt;first&gt;bgAudio&lt;/first&gt;&lt;second&gt;da39a3ee5e6b4bd3255bfef95601890afd879&lt;/second&gt;&lt;/item&gt;&lt;item&gt;&lt;first&gt;interactions&lt;/first&gt;&lt;second&gt;da39a3ee5e6b4bd3255bfef95601890afd879&lt;/second&gt;&lt;/item&gt;&lt;item&gt;&lt;first&gt;presentation&lt;/first&gt;&lt;second&gt;1e853cd460ae6332ef849fb01bfaf2a68fd6b754&lt;/second&gt;&lt;/item&gt;&lt;item&gt;&lt;first&gt;quizzes&lt;/first&gt;&lt;second&gt;da39a3ee5e6b4bd3255bfef95601890afd879&lt;/second&gt;&lt;/item&gt;&lt;item&gt;&lt;first&gt;scenarios&lt;/first&gt;&lt;second&gt;da39a3ee5e6b4bd3255bfef95601890afd879&lt;/second&gt;&lt;/item&gt;&lt;item&gt;&lt;first&gt;video&lt;/first&gt;&lt;second&gt;da39a3ee5e6b4bd3255bfef95601890afd879&lt;/second&gt;&lt;/item&gt;&lt;item&gt;&lt;first&gt;video2&lt;/first&gt;&lt;second&gt;da39a3ee5e6b4bd3255bfef95601890afd879&lt;/second&gt;&lt;/item&gt;&lt;/hashes&gt;&#10;"/>
  <p:tag name="ISPRING_RESOURCE_PATHS_HASH_2" val="5d87d16d95fb70b2d640aa62df1a3e5882fffe7"/>
  <p:tag name="ISPRING_RESOURCE_PATHS_HASH_PRESENTER" val="219444757b2f6422c17aa2381068cea86f4f51"/>
</p:tagLst>
</file>

<file path=ppt/theme/theme1.xml><?xml version="1.0" encoding="utf-8"?>
<a:theme xmlns:a="http://schemas.openxmlformats.org/drawingml/2006/main" name="Default Theme">
  <a:themeElements>
    <a:clrScheme name="New Branding">
      <a:dk1>
        <a:srgbClr val="00ACC8"/>
      </a:dk1>
      <a:lt1>
        <a:srgbClr val="004A97"/>
      </a:lt1>
      <a:dk2>
        <a:srgbClr val="404040"/>
      </a:dk2>
      <a:lt2>
        <a:srgbClr val="FFFFFF"/>
      </a:lt2>
      <a:accent1>
        <a:srgbClr val="00ACC8"/>
      </a:accent1>
      <a:accent2>
        <a:srgbClr val="004A97"/>
      </a:accent2>
      <a:accent3>
        <a:srgbClr val="AB004F"/>
      </a:accent3>
      <a:accent4>
        <a:srgbClr val="7F56C5"/>
      </a:accent4>
      <a:accent5>
        <a:srgbClr val="77BC1F"/>
      </a:accent5>
      <a:accent6>
        <a:srgbClr val="939598"/>
      </a:accent6>
      <a:hlink>
        <a:srgbClr val="2152AD"/>
      </a:hlink>
      <a:folHlink>
        <a:srgbClr val="00B7C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101393</TotalTime>
  <Words>2781</Words>
  <Application>Microsoft Office PowerPoint</Application>
  <PresentationFormat>On-screen Show (16:9)</PresentationFormat>
  <Paragraphs>314</Paragraphs>
  <Slides>22</Slides>
  <Notes>22</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Calibri</vt:lpstr>
      <vt:lpstr>Cambria</vt:lpstr>
      <vt:lpstr>Lora-Bold</vt:lpstr>
      <vt:lpstr>Lora-Italic</vt:lpstr>
      <vt:lpstr>Lora-Regular</vt:lpstr>
      <vt:lpstr>Open Sans</vt:lpstr>
      <vt:lpstr>Times New Roman</vt:lpstr>
      <vt:lpstr>Default Theme</vt:lpstr>
      <vt:lpstr>METH 2.0 | The New Meth</vt:lpstr>
      <vt:lpstr>PowerPoint Presentation</vt:lpstr>
      <vt:lpstr>Methamphetamine is</vt:lpstr>
      <vt:lpstr>What Meth Looks Like</vt:lpstr>
      <vt:lpstr>How Meth is Used</vt:lpstr>
      <vt:lpstr>PowerPoint Presentation</vt:lpstr>
      <vt:lpstr>Meth 2.0 | The New Meth</vt:lpstr>
      <vt:lpstr>The New Meth = Increased Deaths</vt:lpstr>
      <vt:lpstr>The New Meth = More Available</vt:lpstr>
      <vt:lpstr>#2 Drug Threat in Arizona</vt:lpstr>
      <vt:lpstr>The New Meth = More Potent</vt:lpstr>
      <vt:lpstr>The New Meth = Cheaper Prices</vt:lpstr>
      <vt:lpstr>Troubling Trend</vt:lpstr>
      <vt:lpstr>Meth Laced with Fentanyl</vt:lpstr>
      <vt:lpstr>Health Consequences of Using Meth</vt:lpstr>
      <vt:lpstr>PowerPoint Presentation</vt:lpstr>
      <vt:lpstr>PowerPoint Presentation</vt:lpstr>
      <vt:lpstr>Early Action Helps Later in Life</vt:lpstr>
      <vt:lpstr>PowerPoint Presentation</vt:lpstr>
      <vt:lpstr>Intervention and Treatment</vt:lpstr>
      <vt:lpstr>Seek treatment options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Topline of PATS 2013</dc:title>
  <dc:creator>Raikes, William</dc:creator>
  <cp:lastModifiedBy>Community Counts AZ</cp:lastModifiedBy>
  <cp:revision>845</cp:revision>
  <cp:lastPrinted>2016-08-17T17:18:29Z</cp:lastPrinted>
  <dcterms:created xsi:type="dcterms:W3CDTF">2015-12-08T19:40:39Z</dcterms:created>
  <dcterms:modified xsi:type="dcterms:W3CDTF">2021-09-08T15:38:41Z</dcterms:modified>
</cp:coreProperties>
</file>